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4" r:id="rId3"/>
    <p:sldId id="315" r:id="rId4"/>
    <p:sldId id="259" r:id="rId5"/>
    <p:sldId id="258" r:id="rId6"/>
    <p:sldId id="260" r:id="rId7"/>
    <p:sldId id="261" r:id="rId8"/>
    <p:sldId id="262" r:id="rId9"/>
    <p:sldId id="263" r:id="rId10"/>
    <p:sldId id="305" r:id="rId11"/>
    <p:sldId id="266" r:id="rId12"/>
    <p:sldId id="267" r:id="rId13"/>
    <p:sldId id="268" r:id="rId14"/>
    <p:sldId id="310" r:id="rId15"/>
    <p:sldId id="269" r:id="rId16"/>
    <p:sldId id="264" r:id="rId17"/>
    <p:sldId id="311" r:id="rId18"/>
    <p:sldId id="312" r:id="rId19"/>
    <p:sldId id="313" r:id="rId20"/>
    <p:sldId id="318" r:id="rId21"/>
    <p:sldId id="317" r:id="rId22"/>
    <p:sldId id="316" r:id="rId23"/>
    <p:sldId id="319" r:id="rId24"/>
    <p:sldId id="320" r:id="rId25"/>
    <p:sldId id="321" r:id="rId26"/>
    <p:sldId id="330" r:id="rId27"/>
    <p:sldId id="323" r:id="rId28"/>
    <p:sldId id="325" r:id="rId29"/>
    <p:sldId id="322" r:id="rId30"/>
    <p:sldId id="324" r:id="rId31"/>
    <p:sldId id="265" r:id="rId32"/>
    <p:sldId id="326" r:id="rId33"/>
    <p:sldId id="329" r:id="rId34"/>
    <p:sldId id="327" r:id="rId35"/>
    <p:sldId id="328" r:id="rId36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53"/>
    <p:restoredTop sz="95958"/>
  </p:normalViewPr>
  <p:slideViewPr>
    <p:cSldViewPr snapToGrid="0">
      <p:cViewPr varScale="1">
        <p:scale>
          <a:sx n="73" d="100"/>
          <a:sy n="73" d="100"/>
        </p:scale>
        <p:origin x="1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08C4D-EEBA-08A6-87FD-6547E51E97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397AB4-E4A1-350C-6F47-D3F2DF1C23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A47CB-C3CC-EB8B-A4A2-B003EAA34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88B52-99EA-1E7C-3951-1E6F71073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E4EC4-51EB-24FB-F839-0EB0D538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772968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DA5EB-E876-D58C-659E-4492196D0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C0F597-06A4-B704-6810-89F26B4D3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72346-24B1-7B69-0BB4-549CC3E0E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0141C-E22E-55EA-8421-026F91661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A040-1F23-3312-851C-9A72DBE24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062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DC9280-9AA0-C50C-0D2D-326CC148EE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A1E0AB-BAC2-E49D-B4A6-6B45C8C0A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C665F-FBAF-A482-1240-9E663A071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773B9-C5DC-8216-76CF-137A43D3E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FE98A-174B-3209-E4D4-C0866E643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8666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0987F-B9AB-8B6E-E172-DC47D600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EEFE1-4A1A-479C-4FB1-A0BB24614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24869-B721-3286-6118-08125F965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9350D-A977-11B4-0318-A40DF2871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41DCA-B6F3-AC58-1228-9BC08498C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9371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F094-E080-77C6-301E-6233EE660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432F9-CD19-EB7C-434A-9E84C8F94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EBEBB-D32F-892F-D434-60ECC8E79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BB861-CCBC-ACA4-E3A3-EE61DE9BA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F0FD3-D684-6852-DA2B-C3530925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47383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49E3A-DDB6-7D20-8EAE-B804A785D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A7A12-1EB3-E976-ACA8-1721F9C433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2F12DC-EEA4-8B97-5766-16546DA75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901EA9-0038-ACD7-BAA1-CEF4922C5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0E5D6-A5B4-F35E-EE2A-021680610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7D2E5-B419-C825-A746-B4BA342F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84780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6E85F-18FB-080F-3213-4A838FA62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5768B6-70EA-2574-39AB-2ED54D092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629A7-382F-CF81-9720-70B4CB40D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93AC0-1D23-505B-4A8B-ED9A6578C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39E789-AA68-80A0-0B1F-6DCB7EF044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9B7EC9-551D-1B0F-BF8F-599DD0ED2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2F885-2143-77C7-EF5C-5E417C25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D566C6-0241-B7E4-42F4-9B00DC173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39558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F7AF2-FF9D-29A9-614E-3033E42D1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0E519-F2A0-8CDE-0C9D-4CB6DE9C5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F47D9-E4EA-7059-F37F-099990D2E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AE69BF-369E-C07C-0A59-21915F96A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0981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805F79-81DF-E72B-AD7F-7EE9EE104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E5131-0FF8-068E-0E43-92D490264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2D05C-E573-1A8A-C0EC-773314151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94979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3B050-8C29-01A3-1A70-6DD1B4C96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7D98F-7ED9-A0E5-04F7-AC99FE6E8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7FB35-5E75-942C-01D4-763A9698A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AB2E7-3323-0EE2-AE41-57FD919C1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3228C-91AB-023C-B6A3-75374BF7C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1438A-E44C-E1C7-DFD9-40609DFB5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9149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075C3-F69C-1D81-2731-CEA50CD0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639DC3-5F8E-8D47-0992-F7FF115EFF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4263E-445F-85C5-DB92-5ACD374575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0ACBB8-E943-7C12-98ED-4838F5BB2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A6AD4-2FC5-4308-2F45-A5AC8B8A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DC4D0-A976-57C9-6B39-57903EAFA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1985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835D83-71F7-8C9C-8793-27AB894D2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6F1975-3C1E-6D4C-D846-CB06749D4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ADC9A-17DB-B744-6E90-7322DC5605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6F091-5044-0E44-8FD2-88D8E724E0F1}" type="datetimeFigureOut">
              <a:rPr lang="en-RS" smtClean="0"/>
              <a:t>12/25/2023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B28A1-F25D-3EE1-9F0F-B4910501BB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85E17-AF0A-94DA-9652-0D6D9D1B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66ADA-736F-124E-8AF2-449A543F6CF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039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0758-28F9-51D8-68BC-10986B883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sr-Latn-RS" altLang="en-RS" sz="60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60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60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60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/>
            </a:r>
            <a:b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</a:br>
            <a:r>
              <a:rPr lang="sr-Latn-R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>&amp;</a:t>
            </a:r>
            <a:r>
              <a:rPr lang="en-U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/>
            </a:r>
            <a:br>
              <a:rPr lang="en-U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</a:br>
            <a:r>
              <a:rPr lang="en-US" altLang="en-RS" sz="6000" dirty="0">
                <a:solidFill>
                  <a:schemeClr val="tx1"/>
                </a:solidFill>
                <a:latin typeface="Palatino Linotype" panose="02040502050505030304" pitchFamily="18" charset="0"/>
              </a:rPr>
              <a:t>I</a:t>
            </a:r>
            <a:r>
              <a:rPr lang="en-GB" sz="6000" b="0" i="0" dirty="0" err="1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nflammatory</a:t>
            </a:r>
            <a:r>
              <a:rPr lang="en-GB" sz="60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 Bowel </a:t>
            </a:r>
            <a:r>
              <a:rPr lang="en-GB" dirty="0">
                <a:latin typeface="Palatino Linotype" panose="02040502050505030304" pitchFamily="18" charset="0"/>
              </a:rPr>
              <a:t>D</a:t>
            </a:r>
            <a:r>
              <a:rPr lang="en-GB" sz="60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iseases (IBDs)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596497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02AB700B-4E21-D351-E7CD-F82C6380E1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RS" dirty="0">
                <a:latin typeface="Palatino Linotype" panose="02040502050505030304" pitchFamily="18" charset="0"/>
              </a:rPr>
              <a:t>Etiopathogenesis</a:t>
            </a:r>
            <a:endParaRPr lang="sr-Latn-RS" altLang="en-RS" dirty="0"/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C17C29E5-AF75-5E10-482D-20D650C96F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199" y="1920196"/>
            <a:ext cx="10515600" cy="4572679"/>
          </a:xfrm>
        </p:spPr>
        <p:txBody>
          <a:bodyPr>
            <a:normAutofit fontScale="32500" lnSpcReduction="20000"/>
          </a:bodyPr>
          <a:lstStyle/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sr-Latn-RS" altLang="en-RS" sz="8600" dirty="0">
                <a:latin typeface="Palatino Linotype" panose="02040502050505030304" pitchFamily="18" charset="0"/>
              </a:rPr>
              <a:t>In most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cases</a:t>
            </a:r>
            <a:r>
              <a:rPr lang="sr-Latn-RS" altLang="en-RS" sz="8600" dirty="0">
                <a:latin typeface="Palatino Linotype" panose="02040502050505030304" pitchFamily="18" charset="0"/>
              </a:rPr>
              <a:t>,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develops</a:t>
            </a:r>
            <a:r>
              <a:rPr lang="sr-Latn-RS" altLang="en-RS" sz="8600" dirty="0">
                <a:latin typeface="Palatino Linotype" panose="02040502050505030304" pitchFamily="18" charset="0"/>
              </a:rPr>
              <a:t> in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patients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which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have</a:t>
            </a:r>
            <a:r>
              <a:rPr lang="sr-Latn-RS" altLang="en-RS" sz="8600" dirty="0">
                <a:latin typeface="Palatino Linotype" panose="02040502050505030304" pitchFamily="18" charset="0"/>
              </a:rPr>
              <a:t> some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defect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immune</a:t>
            </a:r>
            <a:r>
              <a:rPr lang="sr-Latn-RS" altLang="en-RS" sz="8600" dirty="0">
                <a:latin typeface="Palatino Linotype" panose="02040502050505030304" pitchFamily="18" charset="0"/>
              </a:rPr>
              <a:t> </a:t>
            </a:r>
            <a:r>
              <a:rPr lang="sr-Latn-RS" altLang="en-RS" sz="8600" dirty="0" err="1">
                <a:latin typeface="Palatino Linotype" panose="02040502050505030304" pitchFamily="18" charset="0"/>
              </a:rPr>
              <a:t>system</a:t>
            </a:r>
            <a:r>
              <a:rPr lang="sr-Latn-RS" altLang="en-RS" sz="8600" dirty="0">
                <a:latin typeface="Palatino Linotype" panose="0204050205050503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RS" altLang="en-RS" sz="70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Latn-RS" altLang="en-RS" sz="7000" dirty="0"/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Disruption of epithelial barriers</a:t>
            </a:r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Devitalized tissue</a:t>
            </a:r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Disorder of function or lack of spleen</a:t>
            </a:r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Impaired phagocytosis function</a:t>
            </a:r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Impaired phagocytosis function</a:t>
            </a:r>
          </a:p>
          <a:p>
            <a:pPr lvl="1" eaLnBrk="1" hangingPunct="1">
              <a:lnSpc>
                <a:spcPct val="120000"/>
              </a:lnSpc>
            </a:pPr>
            <a:r>
              <a:rPr lang="en-GB" sz="7400" dirty="0">
                <a:latin typeface="Palatino Linotype" panose="02040502050505030304" pitchFamily="18" charset="0"/>
              </a:rPr>
              <a:t>Defects of Complement system</a:t>
            </a:r>
          </a:p>
          <a:p>
            <a:pPr marL="457200" lvl="1" indent="0" eaLnBrk="1" hangingPunct="1">
              <a:lnSpc>
                <a:spcPct val="120000"/>
              </a:lnSpc>
              <a:buNone/>
            </a:pP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sz="1000" dirty="0"/>
              <a:t/>
            </a:r>
            <a:br>
              <a:rPr lang="en-GB" sz="1000" dirty="0"/>
            </a:br>
            <a:r>
              <a:rPr lang="en-GB" sz="1100" dirty="0"/>
              <a:t/>
            </a:r>
            <a:br>
              <a:rPr lang="en-GB" sz="1100" dirty="0"/>
            </a:br>
            <a:r>
              <a:rPr lang="sr-Latn-RS" altLang="en-RS" sz="2000" dirty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RS" altLang="en-RS" sz="2000" dirty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sr-Latn-RS" altLang="en-R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FD4A6-8441-3634-5A2D-8CCB417F3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Etiopathogenesis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DBAED-F603-B34D-46DB-AB900B111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err="1">
                <a:latin typeface="Palatino Linotype" panose="02040502050505030304" pitchFamily="18" charset="0"/>
              </a:rPr>
              <a:t>For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onset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sepsis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products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microbes</a:t>
            </a:r>
            <a:r>
              <a:rPr lang="sr-Latn-RS" dirty="0">
                <a:latin typeface="Palatino Linotype" panose="02040502050505030304" pitchFamily="18" charset="0"/>
              </a:rPr>
              <a:t> is </a:t>
            </a:r>
            <a:r>
              <a:rPr lang="sr-Latn-RS" dirty="0" err="1">
                <a:latin typeface="Palatino Linotype" panose="02040502050505030304" pitchFamily="18" charset="0"/>
              </a:rPr>
              <a:t>necessary</a:t>
            </a:r>
            <a:r>
              <a:rPr lang="sr-Latn-RS" dirty="0">
                <a:latin typeface="Palatino Linotype" panose="02040502050505030304" pitchFamily="18" charset="0"/>
              </a:rPr>
              <a:t>. </a:t>
            </a:r>
          </a:p>
          <a:p>
            <a:pPr marL="0" indent="0">
              <a:buNone/>
            </a:pPr>
            <a:endParaRPr lang="sr-Latn-RS" dirty="0">
              <a:latin typeface="Palatino Linotype" panose="02040502050505030304" pitchFamily="18" charset="0"/>
            </a:endParaRPr>
          </a:p>
          <a:p>
            <a:r>
              <a:rPr lang="sr-Latn-RS" dirty="0">
                <a:latin typeface="Palatino Linotype" panose="02040502050505030304" pitchFamily="18" charset="0"/>
              </a:rPr>
              <a:t>Gram+ </a:t>
            </a:r>
            <a:r>
              <a:rPr lang="sr-Latn-RS" dirty="0" err="1">
                <a:latin typeface="Palatino Linotype" panose="02040502050505030304" pitchFamily="18" charset="0"/>
              </a:rPr>
              <a:t>bacteria</a:t>
            </a:r>
            <a:r>
              <a:rPr lang="sr-Latn-RS" dirty="0">
                <a:latin typeface="Palatino Linotype" panose="02040502050505030304" pitchFamily="18" charset="0"/>
              </a:rPr>
              <a:t> - </a:t>
            </a:r>
            <a:r>
              <a:rPr lang="sr-Latn-RS" dirty="0" err="1">
                <a:latin typeface="Palatino Linotype" panose="02040502050505030304" pitchFamily="18" charset="0"/>
              </a:rPr>
              <a:t>peptidoglycan</a:t>
            </a:r>
            <a:r>
              <a:rPr lang="sr-Latn-RS" dirty="0">
                <a:latin typeface="Palatino Linotype" panose="02040502050505030304" pitchFamily="18" charset="0"/>
              </a:rPr>
              <a:t>, </a:t>
            </a:r>
            <a:r>
              <a:rPr lang="sr-Latn-RS" dirty="0" err="1">
                <a:latin typeface="Palatino Linotype" panose="02040502050505030304" pitchFamily="18" charset="0"/>
              </a:rPr>
              <a:t>teihoic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and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lipoteihoic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acid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components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cell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wall</a:t>
            </a:r>
            <a:endParaRPr lang="sr-Latn-R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sr-Latn-RS" dirty="0">
              <a:latin typeface="Palatino Linotype" panose="02040502050505030304" pitchFamily="18" charset="0"/>
            </a:endParaRPr>
          </a:p>
          <a:p>
            <a:r>
              <a:rPr lang="sr-Latn-RS" altLang="en-RS" sz="2800" dirty="0">
                <a:latin typeface="Palatino Linotype" panose="02040502050505030304" pitchFamily="18" charset="0"/>
              </a:rPr>
              <a:t>Gram</a:t>
            </a:r>
            <a:r>
              <a:rPr lang="sr-Latn-RS" altLang="en-RS" dirty="0">
                <a:latin typeface="Palatino Linotype" panose="02040502050505030304" pitchFamily="18" charset="0"/>
              </a:rPr>
              <a:t>- </a:t>
            </a:r>
            <a:r>
              <a:rPr lang="sr-Latn-RS" altLang="en-RS" dirty="0" err="1">
                <a:latin typeface="Palatino Linotype" panose="02040502050505030304" pitchFamily="18" charset="0"/>
              </a:rPr>
              <a:t>bacteria</a:t>
            </a:r>
            <a:r>
              <a:rPr lang="sr-Latn-RS" altLang="en-RS" dirty="0">
                <a:latin typeface="Palatino Linotype" panose="02040502050505030304" pitchFamily="18" charset="0"/>
              </a:rPr>
              <a:t> – </a:t>
            </a:r>
            <a:r>
              <a:rPr lang="sr-Latn-RS" altLang="en-RS" dirty="0" err="1">
                <a:latin typeface="Palatino Linotype" panose="02040502050505030304" pitchFamily="18" charset="0"/>
              </a:rPr>
              <a:t>endotoxin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or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lipopolysaccharide</a:t>
            </a:r>
            <a:r>
              <a:rPr lang="sr-Latn-RS" altLang="en-RS" dirty="0">
                <a:latin typeface="Palatino Linotype" panose="02040502050505030304" pitchFamily="18" charset="0"/>
              </a:rPr>
              <a:t> (LPS) </a:t>
            </a:r>
            <a:r>
              <a:rPr lang="sr-Latn-RS" altLang="en-RS" dirty="0" err="1">
                <a:latin typeface="Palatino Linotype" panose="02040502050505030304" pitchFamily="18" charset="0"/>
              </a:rPr>
              <a:t>its</a:t>
            </a:r>
            <a:r>
              <a:rPr lang="sr-Latn-RS" altLang="en-RS" dirty="0">
                <a:latin typeface="Palatino Linotype" panose="02040502050505030304" pitchFamily="18" charset="0"/>
              </a:rPr>
              <a:t> lipid </a:t>
            </a:r>
            <a:r>
              <a:rPr lang="sr-Latn-RS" altLang="en-RS" dirty="0" err="1">
                <a:latin typeface="Palatino Linotype" panose="02040502050505030304" pitchFamily="18" charset="0"/>
              </a:rPr>
              <a:t>component</a:t>
            </a:r>
            <a:r>
              <a:rPr lang="sr-Latn-RS" altLang="en-RS" dirty="0">
                <a:latin typeface="Palatino Linotype" panose="02040502050505030304" pitchFamily="18" charset="0"/>
              </a:rPr>
              <a:t> – lipid A</a:t>
            </a:r>
            <a:endParaRPr lang="sr-Latn-RS" altLang="en-RS" sz="2800" dirty="0"/>
          </a:p>
          <a:p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31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21239-8C98-A09D-79C7-D3DF447DA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Etiopathogenesis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58457-7C5D-B1E3-23E7-BABF5A57B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RS" dirty="0">
                <a:latin typeface="Palatino Linotype" panose="02040502050505030304" pitchFamily="18" charset="0"/>
              </a:rPr>
              <a:t>For experimental purposes LPS it is used to initiate syndrome like sepsis; high temperature, fever, rapid breathing, decreased myocardial contractility, increased minute volume, decreased peripheral resistance and hypotension. </a:t>
            </a:r>
          </a:p>
          <a:p>
            <a:pPr marL="0" indent="0">
              <a:buNone/>
            </a:pPr>
            <a:endParaRPr lang="en-R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RS" dirty="0">
                <a:latin typeface="Palatino Linotype" panose="02040502050505030304" pitchFamily="18" charset="0"/>
              </a:rPr>
              <a:t>LPS</a:t>
            </a:r>
            <a:r>
              <a:rPr lang="en-GB" dirty="0">
                <a:latin typeface="Palatino Linotype" panose="02040502050505030304" pitchFamily="18" charset="0"/>
              </a:rPr>
              <a:t> indirectly manifests its effect by activating macrophages as the largest reservoir of cytokines. </a:t>
            </a:r>
            <a:endParaRPr lang="en-R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RS" dirty="0"/>
          </a:p>
          <a:p>
            <a:pPr eaLnBrk="1" hangingPunct="1">
              <a:lnSpc>
                <a:spcPct val="80000"/>
              </a:lnSpc>
            </a:pPr>
            <a:endParaRPr lang="sr-Latn-RS" altLang="en-RS" sz="2800" dirty="0"/>
          </a:p>
          <a:p>
            <a:pPr marL="0" indent="0">
              <a:buNone/>
            </a:pP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615534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CF692-2848-804D-DECB-055B09260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RS" altLang="en-RS" dirty="0">
                <a:latin typeface="Palatino Linotype" panose="02040502050505030304" pitchFamily="18" charset="0"/>
              </a:rPr>
              <a:t>LPS </a:t>
            </a:r>
            <a:r>
              <a:rPr lang="sr-Latn-RS" altLang="en-RS" dirty="0" err="1">
                <a:latin typeface="Palatino Linotype" panose="02040502050505030304" pitchFamily="18" charset="0"/>
              </a:rPr>
              <a:t>via</a:t>
            </a:r>
            <a:r>
              <a:rPr lang="sr-Latn-RS" altLang="en-RS" dirty="0">
                <a:latin typeface="Palatino Linotype" panose="02040502050505030304" pitchFamily="18" charset="0"/>
              </a:rPr>
              <a:t> CD14 </a:t>
            </a:r>
            <a:r>
              <a:rPr lang="sr-Latn-RS" altLang="en-RS" dirty="0" err="1">
                <a:latin typeface="Palatino Linotype" panose="02040502050505030304" pitchFamily="18" charset="0"/>
              </a:rPr>
              <a:t>molecules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macrophages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triggers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production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cytokines</a:t>
            </a:r>
            <a:r>
              <a:rPr lang="sr-Latn-RS" altLang="en-RS" dirty="0">
                <a:latin typeface="Palatino Linotype" panose="02040502050505030304" pitchFamily="18" charset="0"/>
              </a:rPr>
              <a:t> TNF, one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main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mediators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dirty="0">
                <a:latin typeface="Palatino Linotype" panose="0204050205050503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sr-Latn-RS" altLang="en-RS" dirty="0">
                <a:latin typeface="Palatino Linotype" panose="02040502050505030304" pitchFamily="18" charset="0"/>
              </a:rPr>
              <a:t>TNF </a:t>
            </a:r>
            <a:r>
              <a:rPr lang="sr-Latn-RS" altLang="en-RS" dirty="0" err="1">
                <a:latin typeface="Palatino Linotype" panose="02040502050505030304" pitchFamily="18" charset="0"/>
              </a:rPr>
              <a:t>then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acts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macrophages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induces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synthesis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secretion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IL-1. TNF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IL-1 </a:t>
            </a:r>
            <a:r>
              <a:rPr lang="sr-Latn-RS" altLang="en-RS" dirty="0" err="1">
                <a:latin typeface="Palatino Linotype" panose="02040502050505030304" pitchFamily="18" charset="0"/>
              </a:rPr>
              <a:t>act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synergistically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not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only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macrophages</a:t>
            </a:r>
            <a:r>
              <a:rPr lang="sr-Latn-RS" altLang="en-RS" dirty="0">
                <a:latin typeface="Palatino Linotype" panose="02040502050505030304" pitchFamily="18" charset="0"/>
              </a:rPr>
              <a:t>, but </a:t>
            </a:r>
            <a:r>
              <a:rPr lang="sr-Latn-RS" altLang="en-RS" dirty="0" err="1">
                <a:latin typeface="Palatino Linotype" panose="02040502050505030304" pitchFamily="18" charset="0"/>
              </a:rPr>
              <a:t>also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other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cells</a:t>
            </a:r>
            <a:r>
              <a:rPr lang="sr-Latn-RS" altLang="en-RS" dirty="0">
                <a:latin typeface="Palatino Linotype" panose="02040502050505030304" pitchFamily="18" charset="0"/>
              </a:rPr>
              <a:t>. </a:t>
            </a:r>
            <a:r>
              <a:rPr lang="sr-Latn-RS" altLang="en-RS" dirty="0" err="1">
                <a:latin typeface="Palatino Linotype" panose="02040502050505030304" pitchFamily="18" charset="0"/>
              </a:rPr>
              <a:t>Which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continue</a:t>
            </a:r>
            <a:r>
              <a:rPr lang="sr-Latn-RS" altLang="en-RS" dirty="0">
                <a:latin typeface="Palatino Linotype" panose="02040502050505030304" pitchFamily="18" charset="0"/>
              </a:rPr>
              <a:t> to </a:t>
            </a:r>
            <a:r>
              <a:rPr lang="sr-Latn-RS" altLang="en-RS" dirty="0" err="1">
                <a:latin typeface="Palatino Linotype" panose="02040502050505030304" pitchFamily="18" charset="0"/>
              </a:rPr>
              <a:t>produce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additional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mediators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inflammation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consequently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dirty="0">
                <a:latin typeface="Palatino Linotype" panose="02040502050505030304" pitchFamily="18" charset="0"/>
              </a:rPr>
              <a:t>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D7584A7-A809-A2BE-3CD7-3DDE0F7B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Etiopathogenesis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072595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3B682-2577-BC36-8447-D27BB482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Effects of TNF Depending on Concentration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FF434-3ABD-A3A9-FE81-5ABD92A46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entire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immune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response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depends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concentration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TNF, a </a:t>
            </a:r>
            <a:r>
              <a:rPr lang="sr-Latn-RS" altLang="en-RS" b="1" dirty="0" err="1">
                <a:latin typeface="Palatino Linotype" panose="02040502050505030304" pitchFamily="18" charset="0"/>
              </a:rPr>
              <a:t>small</a:t>
            </a:r>
            <a:r>
              <a:rPr lang="sr-Latn-RS" altLang="en-RS" b="1" dirty="0">
                <a:latin typeface="Palatino Linotype" panose="02040502050505030304" pitchFamily="18" charset="0"/>
              </a:rPr>
              <a:t> </a:t>
            </a:r>
            <a:r>
              <a:rPr lang="sr-Latn-RS" altLang="en-RS" b="1" dirty="0" err="1">
                <a:latin typeface="Palatino Linotype" panose="02040502050505030304" pitchFamily="18" charset="0"/>
              </a:rPr>
              <a:t>concentration</a:t>
            </a:r>
            <a:r>
              <a:rPr lang="sr-Latn-RS" altLang="en-RS" b="1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causes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local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inflammation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endothelial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cells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begin</a:t>
            </a:r>
            <a:r>
              <a:rPr lang="sr-Latn-RS" altLang="en-RS" dirty="0">
                <a:latin typeface="Palatino Linotype" panose="02040502050505030304" pitchFamily="18" charset="0"/>
              </a:rPr>
              <a:t> to </a:t>
            </a:r>
            <a:r>
              <a:rPr lang="sr-Latn-RS" altLang="en-RS" dirty="0" err="1">
                <a:latin typeface="Palatino Linotype" panose="02040502050505030304" pitchFamily="18" charset="0"/>
              </a:rPr>
              <a:t>secrete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cytokines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that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attract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neutrophils</a:t>
            </a:r>
            <a:r>
              <a:rPr lang="sr-Latn-RS" altLang="en-RS" dirty="0">
                <a:latin typeface="Palatino Linotype" panose="02040502050505030304" pitchFamily="18" charset="0"/>
              </a:rPr>
              <a:t>.</a:t>
            </a:r>
          </a:p>
          <a:p>
            <a:r>
              <a:rPr lang="sr-Latn-RS" b="1" dirty="0" err="1">
                <a:latin typeface="Palatino Linotype" panose="02040502050505030304" pitchFamily="18" charset="0"/>
              </a:rPr>
              <a:t>Moderate</a:t>
            </a:r>
            <a:r>
              <a:rPr lang="sr-Latn-RS" b="1" dirty="0">
                <a:latin typeface="Palatino Linotype" panose="02040502050505030304" pitchFamily="18" charset="0"/>
              </a:rPr>
              <a:t> </a:t>
            </a:r>
            <a:r>
              <a:rPr lang="sr-Latn-RS" b="1" dirty="0" err="1">
                <a:latin typeface="Palatino Linotype" panose="02040502050505030304" pitchFamily="18" charset="0"/>
              </a:rPr>
              <a:t>concentration</a:t>
            </a:r>
            <a:r>
              <a:rPr lang="sr-Latn-RS" b="1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TNF </a:t>
            </a:r>
            <a:r>
              <a:rPr lang="sr-Latn-RS" dirty="0" err="1">
                <a:latin typeface="Palatino Linotype" panose="02040502050505030304" pitchFamily="18" charset="0"/>
              </a:rPr>
              <a:t>induces</a:t>
            </a:r>
            <a:r>
              <a:rPr lang="sr-Latn-RS" dirty="0">
                <a:latin typeface="Palatino Linotype" panose="02040502050505030304" pitchFamily="18" charset="0"/>
              </a:rPr>
              <a:t> a </a:t>
            </a:r>
            <a:r>
              <a:rPr lang="sr-Latn-RS" dirty="0" err="1">
                <a:latin typeface="Palatino Linotype" panose="02040502050505030304" pitchFamily="18" charset="0"/>
              </a:rPr>
              <a:t>systemic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reaction</a:t>
            </a:r>
            <a:r>
              <a:rPr lang="sr-Latn-RS" dirty="0">
                <a:latin typeface="Palatino Linotype" panose="02040502050505030304" pitchFamily="18" charset="0"/>
              </a:rPr>
              <a:t>.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following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secretion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IL-1 </a:t>
            </a:r>
            <a:r>
              <a:rPr lang="sr-Latn-RS" dirty="0" err="1">
                <a:latin typeface="Palatino Linotype" panose="02040502050505030304" pitchFamily="18" charset="0"/>
              </a:rPr>
              <a:t>acts</a:t>
            </a:r>
            <a:r>
              <a:rPr lang="sr-Latn-RS" dirty="0">
                <a:latin typeface="Palatino Linotype" panose="02040502050505030304" pitchFamily="18" charset="0"/>
              </a:rPr>
              <a:t> on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thermoregulatory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part</a:t>
            </a:r>
            <a:r>
              <a:rPr lang="sr-Latn-RS" dirty="0">
                <a:latin typeface="Palatino Linotype" panose="02040502050505030304" pitchFamily="18" charset="0"/>
              </a:rPr>
              <a:t> in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hypothalamus</a:t>
            </a:r>
            <a:r>
              <a:rPr lang="sr-Latn-RS" dirty="0">
                <a:latin typeface="Palatino Linotype" panose="02040502050505030304" pitchFamily="18" charset="0"/>
              </a:rPr>
              <a:t>. In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liver</a:t>
            </a:r>
            <a:r>
              <a:rPr lang="sr-Latn-RS" dirty="0">
                <a:latin typeface="Palatino Linotype" panose="02040502050505030304" pitchFamily="18" charset="0"/>
              </a:rPr>
              <a:t>,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following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secretion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IL-6 </a:t>
            </a:r>
            <a:r>
              <a:rPr lang="sr-Latn-RS" dirty="0" err="1">
                <a:latin typeface="Palatino Linotype" panose="02040502050505030304" pitchFamily="18" charset="0"/>
              </a:rPr>
              <a:t>induces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the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production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acute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phase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proteins</a:t>
            </a:r>
            <a:r>
              <a:rPr lang="sr-Latn-RS" dirty="0">
                <a:latin typeface="Palatino Linotype" panose="02040502050505030304" pitchFamily="18" charset="0"/>
              </a:rPr>
              <a:t>…</a:t>
            </a:r>
          </a:p>
          <a:p>
            <a:r>
              <a:rPr lang="sr-Latn-RS" b="1" dirty="0" err="1">
                <a:latin typeface="Palatino Linotype" panose="02040502050505030304" pitchFamily="18" charset="0"/>
              </a:rPr>
              <a:t>High</a:t>
            </a:r>
            <a:r>
              <a:rPr lang="sr-Latn-RS" b="1" dirty="0">
                <a:latin typeface="Palatino Linotype" panose="02040502050505030304" pitchFamily="18" charset="0"/>
              </a:rPr>
              <a:t> </a:t>
            </a:r>
            <a:r>
              <a:rPr lang="sr-Latn-RS" b="1" dirty="0" err="1">
                <a:latin typeface="Palatino Linotype" panose="02040502050505030304" pitchFamily="18" charset="0"/>
              </a:rPr>
              <a:t>concentration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of</a:t>
            </a:r>
            <a:r>
              <a:rPr lang="sr-Latn-RS" dirty="0">
                <a:latin typeface="Palatino Linotype" panose="02040502050505030304" pitchFamily="18" charset="0"/>
              </a:rPr>
              <a:t> TNF </a:t>
            </a:r>
            <a:r>
              <a:rPr lang="sr-Latn-RS" dirty="0" err="1">
                <a:latin typeface="Palatino Linotype" panose="02040502050505030304" pitchFamily="18" charset="0"/>
              </a:rPr>
              <a:t>induces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septic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shock</a:t>
            </a:r>
            <a:r>
              <a:rPr lang="sr-Latn-RS" dirty="0">
                <a:latin typeface="Palatino Linotype" panose="02040502050505030304" pitchFamily="18" charset="0"/>
              </a:rPr>
              <a:t>, </a:t>
            </a:r>
            <a:r>
              <a:rPr lang="sr-Latn-RS" dirty="0" err="1">
                <a:latin typeface="Palatino Linotype" panose="02040502050505030304" pitchFamily="18" charset="0"/>
              </a:rPr>
              <a:t>cardiovascular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collapse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occurs</a:t>
            </a:r>
            <a:r>
              <a:rPr lang="sr-Latn-RS" dirty="0">
                <a:latin typeface="Palatino Linotype" panose="02040502050505030304" pitchFamily="18" charset="0"/>
              </a:rPr>
              <a:t>, </a:t>
            </a:r>
            <a:r>
              <a:rPr lang="sr-Latn-RS" dirty="0" err="1">
                <a:latin typeface="Palatino Linotype" panose="02040502050505030304" pitchFamily="18" charset="0"/>
              </a:rPr>
              <a:t>disseminated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intravascular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  <a:r>
              <a:rPr lang="sr-Latn-RS" dirty="0" err="1">
                <a:latin typeface="Palatino Linotype" panose="02040502050505030304" pitchFamily="18" charset="0"/>
              </a:rPr>
              <a:t>coagulation</a:t>
            </a:r>
            <a:r>
              <a:rPr lang="sr-Latn-RS" dirty="0">
                <a:latin typeface="Palatino Linotype" panose="02040502050505030304" pitchFamily="18" charset="0"/>
              </a:rPr>
              <a:t> (DIC)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083950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39ED20-90BE-E0F2-B3DD-1EFD2870A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127750"/>
          </a:xfrm>
        </p:spPr>
      </p:pic>
    </p:spTree>
    <p:extLst>
      <p:ext uri="{BB962C8B-B14F-4D97-AF65-F5344CB8AC3E}">
        <p14:creationId xmlns:p14="http://schemas.microsoft.com/office/powerpoint/2010/main" val="2497942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E5F5B-8FCC-BBC4-C199-4AD48DB7E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Symptoms of Sepsis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C8AE7-6F25-526C-1628-9B58D4DB9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8021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sr-Latn-RS" altLang="en-RS" dirty="0" err="1">
                <a:latin typeface="Palatino Linotype" panose="02040502050505030304" pitchFamily="18" charset="0"/>
              </a:rPr>
              <a:t>Symptoms</a:t>
            </a:r>
            <a:r>
              <a:rPr lang="sr-Latn-RS" altLang="en-RS" dirty="0">
                <a:latin typeface="Palatino Linotype" panose="02040502050505030304" pitchFamily="18" charset="0"/>
              </a:rPr>
              <a:t> on </a:t>
            </a:r>
            <a:r>
              <a:rPr lang="sr-Latn-RS" altLang="en-RS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basis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which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you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may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suspect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dirty="0">
                <a:latin typeface="Palatino Linotype" panose="02040502050505030304" pitchFamily="18" charset="0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High</a:t>
            </a:r>
            <a:r>
              <a:rPr lang="sr-Latn-RS" altLang="en-RS" dirty="0">
                <a:latin typeface="Palatino Linotype" panose="02040502050505030304" pitchFamily="18" charset="0"/>
              </a:rPr>
              <a:t> temperature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fever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Nausea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Confusion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drowsiness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RS" altLang="en-RS" dirty="0">
                <a:latin typeface="Palatino Linotype" panose="02040502050505030304" pitchFamily="18" charset="0"/>
              </a:rPr>
              <a:t>Rapid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difficulty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breathing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>
              <a:lnSpc>
                <a:spcPct val="8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High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heart</a:t>
            </a:r>
            <a:r>
              <a:rPr lang="sr-Latn-RS" altLang="en-RS" dirty="0">
                <a:latin typeface="Palatino Linotype" panose="02040502050505030304" pitchFamily="18" charset="0"/>
              </a:rPr>
              <a:t> rate</a:t>
            </a:r>
          </a:p>
          <a:p>
            <a:pPr>
              <a:lnSpc>
                <a:spcPct val="8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Low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blood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pressure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altLang="en-RS" dirty="0" err="1">
                <a:latin typeface="Palatino Linotype" panose="02040502050505030304" pitchFamily="18" charset="0"/>
              </a:rPr>
              <a:t>With</a:t>
            </a:r>
            <a:r>
              <a:rPr lang="sr-Latn-RS" altLang="en-RS" dirty="0">
                <a:latin typeface="Palatino Linotype" panose="02040502050505030304" pitchFamily="18" charset="0"/>
              </a:rPr>
              <a:t> a </a:t>
            </a:r>
            <a:r>
              <a:rPr lang="sr-Latn-RS" altLang="en-RS" dirty="0" err="1">
                <a:latin typeface="Palatino Linotype" panose="02040502050505030304" pitchFamily="18" charset="0"/>
              </a:rPr>
              <a:t>bunch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of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non-specific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symptoms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it</a:t>
            </a:r>
            <a:r>
              <a:rPr lang="sr-Latn-RS" altLang="en-RS" dirty="0">
                <a:latin typeface="Palatino Linotype" panose="02040502050505030304" pitchFamily="18" charset="0"/>
              </a:rPr>
              <a:t> is </a:t>
            </a:r>
            <a:r>
              <a:rPr lang="sr-Latn-RS" altLang="en-RS" dirty="0" err="1">
                <a:latin typeface="Palatino Linotype" panose="02040502050505030304" pitchFamily="18" charset="0"/>
              </a:rPr>
              <a:t>necessary</a:t>
            </a:r>
            <a:r>
              <a:rPr lang="sr-Latn-RS" altLang="en-RS" dirty="0">
                <a:latin typeface="Palatino Linotype" panose="02040502050505030304" pitchFamily="18" charset="0"/>
              </a:rPr>
              <a:t> to </a:t>
            </a:r>
            <a:r>
              <a:rPr lang="sr-Latn-RS" altLang="en-RS" dirty="0" err="1">
                <a:latin typeface="Palatino Linotype" panose="02040502050505030304" pitchFamily="18" charset="0"/>
              </a:rPr>
              <a:t>diagnose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that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there</a:t>
            </a:r>
            <a:r>
              <a:rPr lang="sr-Latn-RS" altLang="en-RS" dirty="0">
                <a:latin typeface="Palatino Linotype" panose="02040502050505030304" pitchFamily="18" charset="0"/>
              </a:rPr>
              <a:t> is a </a:t>
            </a:r>
            <a:r>
              <a:rPr lang="sr-Latn-RS" altLang="en-RS" dirty="0" err="1">
                <a:latin typeface="Palatino Linotype" panose="02040502050505030304" pitchFamily="18" charset="0"/>
              </a:rPr>
              <a:t>possible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or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proven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infection</a:t>
            </a:r>
            <a:r>
              <a:rPr lang="sr-Latn-RS" altLang="en-RS" dirty="0">
                <a:latin typeface="Palatino Linotype" panose="02040502050505030304" pitchFamily="18" charset="0"/>
              </a:rPr>
              <a:t> (</a:t>
            </a:r>
            <a:r>
              <a:rPr lang="sr-Latn-RS" altLang="en-RS" dirty="0" err="1">
                <a:latin typeface="Palatino Linotype" panose="02040502050505030304" pitchFamily="18" charset="0"/>
              </a:rPr>
              <a:t>wound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infection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pneumonia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urinary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tract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infection</a:t>
            </a:r>
            <a:r>
              <a:rPr lang="sr-Latn-RS" altLang="en-RS" dirty="0">
                <a:latin typeface="Palatino Linotype" panose="02040502050505030304" pitchFamily="18" charset="0"/>
              </a:rPr>
              <a:t>, </a:t>
            </a:r>
            <a:r>
              <a:rPr lang="sr-Latn-RS" altLang="en-RS" dirty="0" err="1">
                <a:latin typeface="Palatino Linotype" panose="02040502050505030304" pitchFamily="18" charset="0"/>
              </a:rPr>
              <a:t>abdominal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infection</a:t>
            </a:r>
            <a:r>
              <a:rPr lang="sr-Latn-RS" altLang="en-RS" dirty="0">
                <a:latin typeface="Palatino Linotype" panose="02040502050505030304" pitchFamily="18" charset="0"/>
              </a:rPr>
              <a:t>…)</a:t>
            </a:r>
          </a:p>
          <a:p>
            <a:pPr marL="0" indent="0">
              <a:buNone/>
            </a:pP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221618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D684A5-A9AD-DD15-3B9A-C93B7D262C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4272" y="365125"/>
            <a:ext cx="7993626" cy="6127750"/>
          </a:xfrm>
        </p:spPr>
      </p:pic>
    </p:spTree>
    <p:extLst>
      <p:ext uri="{BB962C8B-B14F-4D97-AF65-F5344CB8AC3E}">
        <p14:creationId xmlns:p14="http://schemas.microsoft.com/office/powerpoint/2010/main" val="2360067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EBEE75-6298-252C-98F7-564C8BB53B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034" y="523081"/>
            <a:ext cx="9373932" cy="5811838"/>
          </a:xfrm>
        </p:spPr>
      </p:pic>
    </p:spTree>
    <p:extLst>
      <p:ext uri="{BB962C8B-B14F-4D97-AF65-F5344CB8AC3E}">
        <p14:creationId xmlns:p14="http://schemas.microsoft.com/office/powerpoint/2010/main" val="2859246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1577-7FBC-026B-EA79-C35F3DD63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I</a:t>
            </a:r>
            <a:r>
              <a:rPr lang="en-GB" sz="4400" b="0" i="0" dirty="0" err="1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nflammatory</a:t>
            </a:r>
            <a:r>
              <a:rPr lang="en-GB" sz="44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 Bowel </a:t>
            </a:r>
            <a:r>
              <a:rPr lang="en-GB" dirty="0">
                <a:latin typeface="Palatino Linotype" panose="02040502050505030304" pitchFamily="18" charset="0"/>
              </a:rPr>
              <a:t>D</a:t>
            </a:r>
            <a:r>
              <a:rPr lang="en-GB" sz="44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iseases (IBDs)</a:t>
            </a:r>
            <a:endParaRPr lang="en-R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A20747-D310-B9A4-AC23-510F6A6AED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8558" y="1690688"/>
            <a:ext cx="9154883" cy="4920749"/>
          </a:xfrm>
        </p:spPr>
      </p:pic>
    </p:spTree>
    <p:extLst>
      <p:ext uri="{BB962C8B-B14F-4D97-AF65-F5344CB8AC3E}">
        <p14:creationId xmlns:p14="http://schemas.microsoft.com/office/powerpoint/2010/main" val="2783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31462-408D-FA25-4143-FB35A82A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AF03F-1F08-EE6D-BE88-B36347089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Sepsis is one of the main causes of morbidity and mortality in critically ill patients despite the use of modern antibiotics and resuscitation therapies.</a:t>
            </a: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Outcomes in sepsis have improved overall, probably because of an enhanced focus on early diagnosis and other improvements in supportive care, but mortality rates still remain unacceptably high.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The diagnosis and definition of sepsis is a critical problem due to the heterogeneity of this disease process.</a:t>
            </a:r>
          </a:p>
          <a:p>
            <a:pPr marL="0" indent="0">
              <a:buNone/>
            </a:pP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162354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8FFA4-A351-23A8-9239-B2844DC15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I</a:t>
            </a:r>
            <a:r>
              <a:rPr lang="en-GB" sz="4400" b="0" i="0" dirty="0" err="1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nflammatory</a:t>
            </a:r>
            <a:r>
              <a:rPr lang="en-GB" sz="44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 Bowel </a:t>
            </a:r>
            <a:r>
              <a:rPr lang="en-GB" dirty="0">
                <a:latin typeface="Palatino Linotype" panose="02040502050505030304" pitchFamily="18" charset="0"/>
              </a:rPr>
              <a:t>D</a:t>
            </a:r>
            <a:r>
              <a:rPr lang="en-GB" sz="4400" b="0" i="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iseases (IBDs)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216F6-80DF-87C2-6B6A-FBDFB0EE0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0883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sr-Latn-CS" altLang="en-RS" dirty="0">
                <a:latin typeface="Palatino Linotype" panose="02040502050505030304" pitchFamily="18" charset="0"/>
              </a:rPr>
              <a:t>Inflammatory bowel disease (IBD) are idiopathic bowel diseases that arise as a result of impaired tolerance of the immune response to the gastrointestinal flora.</a:t>
            </a:r>
          </a:p>
          <a:p>
            <a:pPr marL="0" indent="0" algn="ctr">
              <a:lnSpc>
                <a:spcPct val="80000"/>
              </a:lnSpc>
              <a:buNone/>
            </a:pPr>
            <a:endParaRPr lang="sr-Cyrl-CS" altLang="en-RS" sz="2800" dirty="0">
              <a:latin typeface="Palatino Linotype" panose="020405020505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F213DB-75AA-A662-20FD-AD034F6B8C29}"/>
              </a:ext>
            </a:extLst>
          </p:cNvPr>
          <p:cNvSpPr txBox="1"/>
          <p:nvPr/>
        </p:nvSpPr>
        <p:spPr>
          <a:xfrm>
            <a:off x="440871" y="4326957"/>
            <a:ext cx="4474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Ulcerative colitis </a:t>
            </a:r>
            <a:r>
              <a:rPr lang="en-GB" sz="2800" dirty="0">
                <a:latin typeface="Palatino Linotype" panose="02040502050505030304" pitchFamily="18" charset="0"/>
              </a:rPr>
              <a:t>(UC) </a:t>
            </a:r>
            <a:r>
              <a:rPr lang="en-GB" sz="2800" dirty="0">
                <a:highlight>
                  <a:srgbClr val="FFFF00"/>
                </a:highlight>
                <a:latin typeface="Palatino Linotype" panose="02040502050505030304" pitchFamily="18" charset="0"/>
              </a:rPr>
              <a:t>limited</a:t>
            </a:r>
            <a:r>
              <a:rPr lang="en-GB" sz="2800" dirty="0">
                <a:latin typeface="Palatino Linotype" panose="02040502050505030304" pitchFamily="18" charset="0"/>
              </a:rPr>
              <a:t> to the mucous membrane of the colon</a:t>
            </a:r>
            <a:endParaRPr lang="en-RS" sz="28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03B2E4-CD7D-07C7-B63E-42170D6D8C5B}"/>
              </a:ext>
            </a:extLst>
          </p:cNvPr>
          <p:cNvSpPr txBox="1"/>
          <p:nvPr/>
        </p:nvSpPr>
        <p:spPr>
          <a:xfrm>
            <a:off x="6950529" y="4326956"/>
            <a:ext cx="48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Crohn's disease </a:t>
            </a:r>
            <a:r>
              <a:rPr lang="en-GB" sz="2800" dirty="0">
                <a:latin typeface="Palatino Linotype" panose="02040502050505030304" pitchFamily="18" charset="0"/>
              </a:rPr>
              <a:t>(CD) can affect </a:t>
            </a:r>
            <a:r>
              <a:rPr lang="en-GB" sz="2800" dirty="0">
                <a:highlight>
                  <a:srgbClr val="FFFF00"/>
                </a:highlight>
                <a:latin typeface="Palatino Linotype" panose="02040502050505030304" pitchFamily="18" charset="0"/>
              </a:rPr>
              <a:t>every segment </a:t>
            </a:r>
            <a:r>
              <a:rPr lang="en-GB" sz="2800" dirty="0">
                <a:latin typeface="Palatino Linotype" panose="02040502050505030304" pitchFamily="18" charset="0"/>
              </a:rPr>
              <a:t>of the digestive tract.</a:t>
            </a:r>
            <a:endParaRPr lang="en-RS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138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7A623-029A-01F9-6313-AD274F00D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Ulcerative colitis </a:t>
            </a:r>
            <a:r>
              <a:rPr lang="en-RS" dirty="0">
                <a:latin typeface="Palatino Linotype" panose="02040502050505030304" pitchFamily="18" charset="0"/>
              </a:rPr>
              <a:t>(UC)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E7557-3FCE-1DF1-D681-B6594D5D7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Palatino Linotype" panose="02040502050505030304" pitchFamily="18" charset="0"/>
              </a:rPr>
              <a:t>Inflammation affected mucosa and submucosa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Inflammatory changes continuously affect the mucous membrane of the large intestine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The chronic form of the disease leads to a colon that becomes rigid, in its appearance received the name lead pipe</a:t>
            </a: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494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04E6C-DEA1-4746-594A-980AB6238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Crohn's disease (CD)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D7D9C-54F7-30E8-5E24-8C48E4027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Palatino Linotype" panose="02040502050505030304" pitchFamily="18" charset="0"/>
              </a:rPr>
              <a:t>Inflammation affects the entire intestinal wall, not only the mucosa and submucosa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Discontinuous changes – skip lesions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The chronic form of the disease leads to a characteristic appearance of the mucous membrane that resembles cobblestone</a:t>
            </a: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399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1F6830A-A550-952C-CA87-9A38348946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2684" y="2970391"/>
            <a:ext cx="6923139" cy="388760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A91701-3CFF-4296-6F9E-60A0FE93B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211" y="144876"/>
            <a:ext cx="5910036" cy="6533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792D35-45E6-4B0A-E874-0BFA1E9649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20436" cy="273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303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FA51F-4172-F164-C30A-7337384D1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IBDs </a:t>
            </a:r>
            <a:r>
              <a:rPr lang="en-GB" dirty="0">
                <a:latin typeface="Palatino Linotype" panose="02040502050505030304" pitchFamily="18" charset="0"/>
              </a:rPr>
              <a:t>symptoms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B0532-9B18-649F-FEF3-D688CC0EE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Periods of relapse and remission (characteristic of autoimmune diseases)</a:t>
            </a:r>
          </a:p>
          <a:p>
            <a:r>
              <a:rPr lang="en-GB" dirty="0">
                <a:latin typeface="Palatino Linotype" panose="02040502050505030304" pitchFamily="18" charset="0"/>
              </a:rPr>
              <a:t>Clinical manifestations correlated with the degree of inflammation, also depend on the localization of the affected segment of the digestive tract</a:t>
            </a:r>
          </a:p>
          <a:p>
            <a:r>
              <a:rPr lang="en-GB" dirty="0">
                <a:latin typeface="Palatino Linotype" panose="02040502050505030304" pitchFamily="18" charset="0"/>
              </a:rPr>
              <a:t>Common, nonspecific symptoms are </a:t>
            </a:r>
            <a:r>
              <a:rPr lang="en-GB" dirty="0" err="1">
                <a:latin typeface="Palatino Linotype" panose="02040502050505030304" pitchFamily="18" charset="0"/>
              </a:rPr>
              <a:t>diarrhea</a:t>
            </a:r>
            <a:r>
              <a:rPr lang="en-GB" dirty="0">
                <a:latin typeface="Palatino Linotype" panose="02040502050505030304" pitchFamily="18" charset="0"/>
              </a:rPr>
              <a:t> and abdominal pain</a:t>
            </a:r>
          </a:p>
          <a:p>
            <a:r>
              <a:rPr lang="en-GB" dirty="0">
                <a:latin typeface="Palatino Linotype" panose="02040502050505030304" pitchFamily="18" charset="0"/>
              </a:rPr>
              <a:t>Symptoms of irritable colon</a:t>
            </a:r>
          </a:p>
          <a:p>
            <a:pPr marL="0" indent="0">
              <a:buNone/>
            </a:pPr>
            <a:r>
              <a:rPr lang="en-GB" i="1" dirty="0">
                <a:latin typeface="Palatino Linotype" panose="02040502050505030304" pitchFamily="18" charset="0"/>
              </a:rPr>
              <a:t>Cramps, irregular bowel movements, the presence of mucus and blood</a:t>
            </a:r>
          </a:p>
          <a:p>
            <a:r>
              <a:rPr lang="en-GB" dirty="0">
                <a:latin typeface="Palatino Linotype" panose="02040502050505030304" pitchFamily="18" charset="0"/>
              </a:rPr>
              <a:t>Systemic symptoms</a:t>
            </a:r>
          </a:p>
          <a:p>
            <a:pPr marL="0" indent="0">
              <a:buNone/>
            </a:pPr>
            <a:r>
              <a:rPr lang="en-GB" i="1" dirty="0">
                <a:latin typeface="Palatino Linotype" panose="02040502050505030304" pitchFamily="18" charset="0"/>
              </a:rPr>
              <a:t>Fever, weight loss, malaise, high temperature, joint pain</a:t>
            </a:r>
            <a:endParaRPr lang="en-RS" i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299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66C76-7902-CE26-A0ED-E7F412A02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IBDs Etiopathogenesis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9E9E4-0AAD-3031-BB5C-F24E064AC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5725"/>
            <a:ext cx="10515600" cy="4351338"/>
          </a:xfrm>
        </p:spPr>
        <p:txBody>
          <a:bodyPr/>
          <a:lstStyle/>
          <a:p>
            <a:r>
              <a:rPr lang="en-GB" dirty="0">
                <a:latin typeface="Palatino Linotype" panose="02040502050505030304" pitchFamily="18" charset="0"/>
              </a:rPr>
              <a:t>The primary cause is unknown. </a:t>
            </a:r>
            <a:r>
              <a:rPr lang="en-GB" b="0" i="0" dirty="0">
                <a:solidFill>
                  <a:srgbClr val="212121"/>
                </a:solidFill>
                <a:effectLst/>
                <a:latin typeface="Palatino Linotype" panose="02040502050505030304" pitchFamily="18" charset="0"/>
              </a:rPr>
              <a:t>The precise causes of IBDs are not well understood. It is a multifactorial disease including hereditary, genetics, and/or environmental factors in addition to diet and stress that may aggravate the condition.</a:t>
            </a: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RS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Inflammation of the gastrointestinal mucosa occurs due to an inadequate immune response to the normal bacterial flora to which there is otherwise a tolerance of the immune system</a:t>
            </a: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68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E4FD-C1B6-6D68-4812-3F722FD38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F8F3EC5-0608-BF7F-B717-0E0C0829E1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37419"/>
            <a:ext cx="12192000" cy="7595417"/>
          </a:xfrm>
        </p:spPr>
      </p:pic>
    </p:spTree>
    <p:extLst>
      <p:ext uri="{BB962C8B-B14F-4D97-AF65-F5344CB8AC3E}">
        <p14:creationId xmlns:p14="http://schemas.microsoft.com/office/powerpoint/2010/main" val="1068295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FAD25-269F-6396-5065-F9FA00A0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Etiological Factors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4D0E1-E13A-E596-D584-E6EB8D45F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Palatino Linotype" panose="02040502050505030304" pitchFamily="18" charset="0"/>
              </a:rPr>
              <a:t>Genetic factors – genetic predisposition, especially characteristic of Crohn's disease is the NOD2 gene, a gene for nitric oxide dismutase</a:t>
            </a:r>
          </a:p>
          <a:p>
            <a:r>
              <a:rPr lang="en-GB" dirty="0">
                <a:latin typeface="Palatino Linotype" panose="02040502050505030304" pitchFamily="18" charset="0"/>
              </a:rPr>
              <a:t>Alternating immune response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Environmental factors– certain microbes in the lumen of the intestine; tobacco, stress, the use of nonsteroidal inflammatory drugs...</a:t>
            </a:r>
          </a:p>
          <a:p>
            <a:pPr marL="0" indent="0">
              <a:buNone/>
            </a:pP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9727511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2AC83-F964-703B-BA78-AD666F956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Internal Factors - Genetics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6FD78-30A1-D056-6F66-80DAB7A1A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RS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Genetic factors may be responsible for impaired phagocytosis, disruption of the epithelial barrier of the gastrointestinal tract, disruption of lymphocyte differentiation.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159482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093D9-ED28-904D-E831-ECC11C08D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Ulcerative Colitis – Genetic Factors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2FD96-62E2-6D42-8ECA-B356929BD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RS" dirty="0">
                <a:latin typeface="Palatino Linotype" panose="02040502050505030304" pitchFamily="18" charset="0"/>
              </a:rPr>
              <a:t>1p36 </a:t>
            </a:r>
            <a:r>
              <a:rPr lang="en-GB" dirty="0">
                <a:latin typeface="Palatino Linotype" panose="02040502050505030304" pitchFamily="18" charset="0"/>
              </a:rPr>
              <a:t>polymorphism</a:t>
            </a:r>
            <a:r>
              <a:rPr lang="en-RS" dirty="0">
                <a:latin typeface="Palatino Linotype" panose="02040502050505030304" pitchFamily="18" charset="0"/>
              </a:rPr>
              <a:t> - </a:t>
            </a:r>
            <a:r>
              <a:rPr lang="en-GB" altLang="en-RS" dirty="0">
                <a:latin typeface="Palatino Linotype" panose="02040502050505030304" pitchFamily="18" charset="0"/>
              </a:rPr>
              <a:t>it is located near the PLA2G2E gene involved in the metabolism of arachidonic acid and pro-inflammatory lipids</a:t>
            </a:r>
          </a:p>
          <a:p>
            <a:pPr marL="0" indent="0">
              <a:buNone/>
            </a:pPr>
            <a:endParaRPr lang="en-GB" altLang="en-RS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12q15 polymorphism - </a:t>
            </a:r>
            <a:r>
              <a:rPr lang="en-GB" altLang="en-RS" dirty="0">
                <a:latin typeface="Palatino Linotype" panose="02040502050505030304" pitchFamily="18" charset="0"/>
              </a:rPr>
              <a:t>located near the gene for </a:t>
            </a:r>
            <a:r>
              <a:rPr lang="sr-Latn-CS" altLang="en-RS" sz="2800" dirty="0">
                <a:latin typeface="Palatino Linotype" panose="02040502050505030304" pitchFamily="18" charset="0"/>
              </a:rPr>
              <a:t>IFN-</a:t>
            </a:r>
            <a:r>
              <a:rPr lang="el-GR" b="0" i="0" dirty="0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γ</a:t>
            </a:r>
            <a:r>
              <a:rPr lang="sr-Latn-CS" altLang="en-RS" sz="2800" dirty="0">
                <a:latin typeface="Palatino Linotype" panose="02040502050505030304" pitchFamily="18" charset="0"/>
              </a:rPr>
              <a:t>, IL-26, </a:t>
            </a:r>
            <a:r>
              <a:rPr lang="sr-Latn-RS" altLang="en-RS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CS" altLang="en-RS" sz="2800" dirty="0">
                <a:latin typeface="Palatino Linotype" panose="02040502050505030304" pitchFamily="18" charset="0"/>
              </a:rPr>
              <a:t>IL-22</a:t>
            </a:r>
            <a:r>
              <a:rPr lang="sr-Cyrl-CS" altLang="en-RS" sz="2800" dirty="0">
                <a:latin typeface="Palatino Linotype" panose="02040502050505030304" pitchFamily="18" charset="0"/>
              </a:rPr>
              <a:t>.</a:t>
            </a:r>
          </a:p>
          <a:p>
            <a:endParaRPr lang="en-RS" dirty="0"/>
          </a:p>
          <a:p>
            <a:r>
              <a:rPr lang="en-RS" dirty="0">
                <a:latin typeface="Palatino Linotype" panose="02040502050505030304" pitchFamily="18" charset="0"/>
              </a:rPr>
              <a:t>HLA genes</a:t>
            </a:r>
          </a:p>
        </p:txBody>
      </p:sp>
    </p:spTree>
    <p:extLst>
      <p:ext uri="{BB962C8B-B14F-4D97-AF65-F5344CB8AC3E}">
        <p14:creationId xmlns:p14="http://schemas.microsoft.com/office/powerpoint/2010/main" val="242516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0E7DD-47AD-B01D-EBE5-04F40292C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1991 consensus conference developed initial definitions that systemic inflammatory response syndrome (SIRS) to infection would be called </a:t>
            </a:r>
            <a:r>
              <a:rPr lang="en-GB" b="1" dirty="0">
                <a:latin typeface="Palatino Linotype" panose="02040502050505030304" pitchFamily="18" charset="0"/>
              </a:rPr>
              <a:t>sepsis</a:t>
            </a:r>
            <a:r>
              <a:rPr lang="en-GB" dirty="0">
                <a:latin typeface="Palatino Linotype" panose="02040502050505030304" pitchFamily="18" charset="0"/>
              </a:rPr>
              <a:t>. </a:t>
            </a: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Definitions of sepsis and septic shock were revised in 2001 to incorporate the threshold values for organ damage. 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In early </a:t>
            </a:r>
            <a:r>
              <a:rPr lang="en-GB" b="1" dirty="0">
                <a:latin typeface="Palatino Linotype" panose="02040502050505030304" pitchFamily="18" charset="0"/>
              </a:rPr>
              <a:t>2016</a:t>
            </a:r>
            <a:r>
              <a:rPr lang="en-GB" dirty="0">
                <a:latin typeface="Palatino Linotype" panose="02040502050505030304" pitchFamily="18" charset="0"/>
              </a:rPr>
              <a:t>, the new definitions of sepsis and septic shock have changed dramatically. 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F453A81-F2F5-86E8-CA53-A58347D5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304294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B793-C9D8-B03A-F6C4-580F5931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Crohn's Disease – Genetic Factors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4C2CF-CD70-66B0-7C55-2C16971D0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RS" dirty="0">
                <a:latin typeface="Palatino Linotype" panose="02040502050505030304" pitchFamily="18" charset="0"/>
              </a:rPr>
              <a:t>NOD2 gene – </a:t>
            </a:r>
            <a:r>
              <a:rPr lang="en-GB" dirty="0">
                <a:latin typeface="Palatino Linotype" panose="02040502050505030304" pitchFamily="18" charset="0"/>
              </a:rPr>
              <a:t>polymorphic gene, in which several alleles are involved in the occurrence of the disease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ITLN1, ATG16L1, IRGM – involved in the process of autophagy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IL23R, CCR6, IL-12B, STAT3, JAK2, LRRK2, CDKAL1, PTPN22 – involved in signal transduction</a:t>
            </a:r>
          </a:p>
          <a:p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>
                <a:latin typeface="Palatino Linotype" panose="02040502050505030304" pitchFamily="18" charset="0"/>
              </a:rPr>
              <a:t>HLA genes</a:t>
            </a: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816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BBF02-D869-ADEB-11D1-2EB901F1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36DD80-49AE-F97D-CF4B-3689AA9D89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41" y="365125"/>
            <a:ext cx="11687718" cy="6127750"/>
          </a:xfrm>
        </p:spPr>
      </p:pic>
    </p:spTree>
    <p:extLst>
      <p:ext uri="{BB962C8B-B14F-4D97-AF65-F5344CB8AC3E}">
        <p14:creationId xmlns:p14="http://schemas.microsoft.com/office/powerpoint/2010/main" val="1641691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56BC-8EF7-3035-A88D-C3FBFA608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FC357-C2D8-BFE8-C9B1-5FC52F72A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522808-7F23-E144-6CB8-5509DA5F3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283" y="53052"/>
            <a:ext cx="9249433" cy="675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924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9A0198-586F-11E9-5996-5BD43AE86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7678" y="0"/>
            <a:ext cx="5796644" cy="6858000"/>
          </a:xfrm>
        </p:spPr>
      </p:pic>
    </p:spTree>
    <p:extLst>
      <p:ext uri="{BB962C8B-B14F-4D97-AF65-F5344CB8AC3E}">
        <p14:creationId xmlns:p14="http://schemas.microsoft.com/office/powerpoint/2010/main" val="748092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FEA52-C3F8-7DC5-6B9E-FB5EEAFD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IBDs Diagnosis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E9FAB-BA91-10CD-4F50-98E63C213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/>
          <a:lstStyle/>
          <a:p>
            <a:r>
              <a:rPr lang="en-GB" b="1" u="sng" dirty="0">
                <a:solidFill>
                  <a:srgbClr val="FF0000"/>
                </a:solidFill>
                <a:latin typeface="Palatino Linotype" panose="02040502050505030304" pitchFamily="18" charset="0"/>
              </a:rPr>
              <a:t>Endoscopy - Biopsy – Radiology </a:t>
            </a:r>
          </a:p>
          <a:p>
            <a:endParaRPr lang="en-GB" dirty="0"/>
          </a:p>
          <a:p>
            <a:r>
              <a:rPr lang="en-GB" dirty="0">
                <a:latin typeface="Palatino Linotype" panose="02040502050505030304" pitchFamily="18" charset="0"/>
              </a:rPr>
              <a:t>Leukocytes</a:t>
            </a:r>
          </a:p>
          <a:p>
            <a:r>
              <a:rPr lang="en-GB" dirty="0">
                <a:latin typeface="Palatino Linotype" panose="02040502050505030304" pitchFamily="18" charset="0"/>
              </a:rPr>
              <a:t>B12</a:t>
            </a:r>
            <a:r>
              <a:rPr lang="sr-Latn-RS" dirty="0">
                <a:latin typeface="Palatino Linotype" panose="02040502050505030304" pitchFamily="18" charset="0"/>
              </a:rPr>
              <a:t>; </a:t>
            </a:r>
            <a:r>
              <a:rPr lang="sr-Latn-RS" dirty="0" err="1">
                <a:latin typeface="Palatino Linotype" panose="02040502050505030304" pitchFamily="18" charset="0"/>
              </a:rPr>
              <a:t>Fe</a:t>
            </a:r>
            <a:r>
              <a:rPr lang="sr-Latn-RS" dirty="0">
                <a:latin typeface="Palatino Linotype" panose="02040502050505030304" pitchFamily="18" charset="0"/>
              </a:rPr>
              <a:t>; </a:t>
            </a:r>
            <a:r>
              <a:rPr lang="sr-Latn-RS" dirty="0" err="1">
                <a:latin typeface="Palatino Linotype" panose="02040502050505030304" pitchFamily="18" charset="0"/>
              </a:rPr>
              <a:t>Albumins</a:t>
            </a:r>
            <a:r>
              <a:rPr lang="sr-Latn-RS" dirty="0">
                <a:latin typeface="Palatino Linotype" panose="02040502050505030304" pitchFamily="18" charset="0"/>
              </a:rPr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Serological analysis can differentiate between UC and CD:</a:t>
            </a: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CS" altLang="en-RS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p</a:t>
            </a:r>
            <a:r>
              <a:rPr lang="en-US" altLang="en-RS" sz="2800" b="1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ANCA</a:t>
            </a:r>
            <a:r>
              <a:rPr lang="sr-Cyrl-CS" altLang="en-RS" sz="28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sr-Cyrl-CS" altLang="en-RS" sz="2800" dirty="0">
                <a:latin typeface="Palatino Linotype" panose="02040502050505030304" pitchFamily="18" charset="0"/>
              </a:rPr>
              <a:t>- </a:t>
            </a:r>
            <a:r>
              <a:rPr lang="en-GB" altLang="en-RS" sz="2800" dirty="0">
                <a:latin typeface="Palatino Linotype" panose="02040502050505030304" pitchFamily="18" charset="0"/>
              </a:rPr>
              <a:t>antibodies to perinuclear anti-neutrophil cytoplasmic antigen </a:t>
            </a:r>
            <a:r>
              <a:rPr lang="sr-Cyrl-CS" altLang="en-RS" sz="28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(</a:t>
            </a:r>
            <a:r>
              <a:rPr lang="en-US" altLang="en-RS" sz="28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UC</a:t>
            </a:r>
            <a:r>
              <a:rPr lang="sr-Cyrl-CS" altLang="en-RS" sz="28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RS" sz="2800" b="1" dirty="0">
                <a:solidFill>
                  <a:schemeClr val="accent2"/>
                </a:solidFill>
                <a:latin typeface="Palatino Linotype" panose="02040502050505030304" pitchFamily="18" charset="0"/>
              </a:rPr>
              <a:t>ASCA</a:t>
            </a:r>
            <a:r>
              <a:rPr lang="sr-Cyrl-CS" altLang="en-RS" sz="2800" dirty="0">
                <a:solidFill>
                  <a:schemeClr val="accent2"/>
                </a:solidFill>
                <a:latin typeface="Palatino Linotype" panose="02040502050505030304" pitchFamily="18" charset="0"/>
              </a:rPr>
              <a:t> –</a:t>
            </a:r>
            <a:r>
              <a:rPr lang="sr-Cyrl-CS" altLang="en-RS" sz="2800" dirty="0">
                <a:latin typeface="Palatino Linotype" panose="02040502050505030304" pitchFamily="18" charset="0"/>
              </a:rPr>
              <a:t> </a:t>
            </a:r>
            <a:r>
              <a:rPr lang="en-US" altLang="en-RS" sz="2800" dirty="0">
                <a:latin typeface="Palatino Linotype" panose="02040502050505030304" pitchFamily="18" charset="0"/>
              </a:rPr>
              <a:t>antibodies to </a:t>
            </a:r>
            <a:r>
              <a:rPr lang="sr-Latn-CS" altLang="en-RS" sz="2800" dirty="0">
                <a:latin typeface="Palatino Linotype" panose="02040502050505030304" pitchFamily="18" charset="0"/>
              </a:rPr>
              <a:t>Saccharomyces cerevisiae</a:t>
            </a:r>
            <a:r>
              <a:rPr lang="sr-Cyrl-CS" altLang="en-RS" sz="2800" dirty="0">
                <a:latin typeface="Palatino Linotype" panose="02040502050505030304" pitchFamily="18" charset="0"/>
              </a:rPr>
              <a:t> </a:t>
            </a:r>
            <a:r>
              <a:rPr lang="sr-Cyrl-CS" altLang="en-RS" sz="2800" dirty="0">
                <a:solidFill>
                  <a:schemeClr val="accent2"/>
                </a:solidFill>
                <a:latin typeface="Palatino Linotype" panose="02040502050505030304" pitchFamily="18" charset="0"/>
              </a:rPr>
              <a:t>(</a:t>
            </a:r>
            <a:r>
              <a:rPr lang="en-US" altLang="en-RS" sz="2800" dirty="0">
                <a:solidFill>
                  <a:schemeClr val="accent2"/>
                </a:solidFill>
                <a:latin typeface="Palatino Linotype" panose="02040502050505030304" pitchFamily="18" charset="0"/>
              </a:rPr>
              <a:t>CD</a:t>
            </a:r>
            <a:r>
              <a:rPr lang="sr-Cyrl-CS" altLang="en-RS" sz="2800" dirty="0">
                <a:solidFill>
                  <a:schemeClr val="accent2"/>
                </a:solidFill>
                <a:latin typeface="Palatino Linotype" panose="02040502050505030304" pitchFamily="18" charset="0"/>
              </a:rPr>
              <a:t>)</a:t>
            </a:r>
          </a:p>
          <a:p>
            <a:pPr marL="0" indent="0">
              <a:buNone/>
            </a:pPr>
            <a:endParaRPr lang="en-GB" dirty="0"/>
          </a:p>
          <a:p>
            <a:endParaRPr lang="en-RS" dirty="0"/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717CBCCE-DD4F-A35A-C9E6-852E3388F45F}"/>
              </a:ext>
            </a:extLst>
          </p:cNvPr>
          <p:cNvSpPr/>
          <p:nvPr/>
        </p:nvSpPr>
        <p:spPr>
          <a:xfrm>
            <a:off x="838200" y="3257208"/>
            <a:ext cx="277586" cy="50981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  <p:sp>
        <p:nvSpPr>
          <p:cNvPr id="5" name="Up Arrow 4">
            <a:extLst>
              <a:ext uri="{FF2B5EF4-FFF2-40B4-BE49-F238E27FC236}">
                <a16:creationId xmlns:a16="http://schemas.microsoft.com/office/drawing/2014/main" id="{5004A74D-450E-ABE9-8821-A94B73657DEA}"/>
              </a:ext>
            </a:extLst>
          </p:cNvPr>
          <p:cNvSpPr/>
          <p:nvPr/>
        </p:nvSpPr>
        <p:spPr>
          <a:xfrm>
            <a:off x="838200" y="2543797"/>
            <a:ext cx="277587" cy="509816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01065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93286-B831-3622-A321-92E935157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latin typeface="Palatino Linotype" panose="02040502050505030304" pitchFamily="18" charset="0"/>
              </a:rPr>
              <a:t>Therapy</a:t>
            </a:r>
            <a:endParaRPr lang="en-R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3193B-C757-48B0-3F9A-FD9DA1BCA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Depending on the stage and type of IBDs, it can be conservative, surgical, or a combination of both. </a:t>
            </a: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Conservative therapy involves the application of symptomatic therapy and therapy aimed at healing the mucosa, while depending on the progress of the disease, anti-inflammatory drugs are introduced.</a:t>
            </a:r>
          </a:p>
          <a:p>
            <a:pPr marL="0" indent="0">
              <a:buNone/>
            </a:pPr>
            <a:r>
              <a:rPr lang="en-GB" dirty="0" err="1">
                <a:latin typeface="Palatino Linotype" panose="02040502050505030304" pitchFamily="18" charset="0"/>
              </a:rPr>
              <a:t>Aminosalicylates</a:t>
            </a: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Corticosteroids</a:t>
            </a: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Immunomodulators</a:t>
            </a:r>
          </a:p>
          <a:p>
            <a:pPr marL="0" indent="0">
              <a:buNone/>
            </a:pPr>
            <a:r>
              <a:rPr lang="en-GB" dirty="0">
                <a:latin typeface="Palatino Linotype" panose="02040502050505030304" pitchFamily="18" charset="0"/>
              </a:rPr>
              <a:t>Monoclonal antibodies – TNF-</a:t>
            </a:r>
            <a:r>
              <a:rPr lang="el-GR" b="0" i="0" dirty="0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α</a:t>
            </a:r>
            <a:r>
              <a:rPr lang="sr-Latn-RS" b="0" i="0" dirty="0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 (</a:t>
            </a:r>
            <a:r>
              <a:rPr lang="sr-Latn-RS" b="0" i="0" dirty="0" err="1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Infliximab</a:t>
            </a:r>
            <a:r>
              <a:rPr lang="sr-Latn-RS" b="0" i="0" dirty="0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)</a:t>
            </a: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GB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21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05992-CC09-C8F0-4DAA-58135EEAC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196F5-59E2-58B7-9564-983ED1D62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0" i="0" dirty="0">
                <a:solidFill>
                  <a:srgbClr val="212121"/>
                </a:solidFill>
                <a:effectLst/>
                <a:latin typeface="Palatino Linotype" panose="02040502050505030304" pitchFamily="18" charset="0"/>
              </a:rPr>
              <a:t>Sepsis is a word derived from the ancient Greek [</a:t>
            </a:r>
            <a:r>
              <a:rPr lang="el-GR" b="0" i="0" dirty="0" err="1">
                <a:solidFill>
                  <a:srgbClr val="212121"/>
                </a:solidFill>
                <a:effectLst/>
                <a:latin typeface="Palatino Linotype" panose="02040502050505030304" pitchFamily="18" charset="0"/>
              </a:rPr>
              <a:t>σηψις</a:t>
            </a:r>
            <a:r>
              <a:rPr lang="el-GR" b="0" i="0" dirty="0">
                <a:solidFill>
                  <a:srgbClr val="212121"/>
                </a:solidFill>
                <a:effectLst/>
                <a:latin typeface="Palatino Linotype" panose="02040502050505030304" pitchFamily="18" charset="0"/>
              </a:rPr>
              <a:t>], </a:t>
            </a:r>
            <a:r>
              <a:rPr lang="en-GB" b="0" i="0" dirty="0">
                <a:solidFill>
                  <a:srgbClr val="212121"/>
                </a:solidFill>
                <a:effectLst/>
                <a:latin typeface="Palatino Linotype" panose="02040502050505030304" pitchFamily="18" charset="0"/>
              </a:rPr>
              <a:t>which means the decomposition.</a:t>
            </a:r>
          </a:p>
          <a:p>
            <a:pPr marL="0" indent="0">
              <a:buNone/>
            </a:pPr>
            <a:endParaRPr lang="en-GB" dirty="0">
              <a:solidFill>
                <a:srgbClr val="212121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en-GB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Sepsis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 is defined as a </a:t>
            </a:r>
            <a:r>
              <a:rPr lang="en-GB" b="1" i="0" dirty="0">
                <a:effectLst/>
                <a:latin typeface="Palatino Linotype" panose="02040502050505030304" pitchFamily="18" charset="0"/>
              </a:rPr>
              <a:t>life-threatening organ dysfunction 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caused by a </a:t>
            </a:r>
            <a:r>
              <a:rPr lang="en-GB" b="1" i="0" dirty="0">
                <a:effectLst/>
                <a:latin typeface="Palatino Linotype" panose="02040502050505030304" pitchFamily="18" charset="0"/>
              </a:rPr>
              <a:t>dysregulated host response to infection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. 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Septic shock 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should be considered a </a:t>
            </a:r>
            <a:r>
              <a:rPr lang="en-GB" b="1" i="0" dirty="0">
                <a:effectLst/>
                <a:latin typeface="Palatino Linotype" panose="02040502050505030304" pitchFamily="18" charset="0"/>
              </a:rPr>
              <a:t>subset of sepsis 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in which underlying circulatory, cellular, and metabolic abnormalities contribute to a greater risk of mortality than that posed by sepsis alone. </a:t>
            </a:r>
          </a:p>
          <a:p>
            <a:pPr marL="0" indent="0">
              <a:buNone/>
            </a:pPr>
            <a:endParaRPr lang="en-R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66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AEE96-CCF0-3899-2E36-EF2D9A01C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475" y="2722429"/>
            <a:ext cx="3755834" cy="3970318"/>
          </a:xfrm>
        </p:spPr>
        <p:txBody>
          <a:bodyPr/>
          <a:lstStyle/>
          <a:p>
            <a:pPr marL="0" indent="0">
              <a:buNone/>
            </a:pPr>
            <a:r>
              <a:rPr lang="en-RS" i="1">
                <a:latin typeface="Palatino Linotype" panose="02040502050505030304" pitchFamily="18" charset="0"/>
              </a:rPr>
              <a:t>Three Stages of Sepsis: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>
                <a:latin typeface="Palatino Linotype" panose="02040502050505030304" pitchFamily="18" charset="0"/>
              </a:rPr>
              <a:t>S</a:t>
            </a:r>
            <a:r>
              <a:rPr lang="en-RS" i="1">
                <a:latin typeface="Palatino Linotype" panose="02040502050505030304" pitchFamily="18" charset="0"/>
              </a:rPr>
              <a:t>epsis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>
                <a:latin typeface="Palatino Linotype" panose="02040502050505030304" pitchFamily="18" charset="0"/>
              </a:rPr>
              <a:t>S</a:t>
            </a:r>
            <a:r>
              <a:rPr lang="en-RS" i="1">
                <a:latin typeface="Palatino Linotype" panose="02040502050505030304" pitchFamily="18" charset="0"/>
              </a:rPr>
              <a:t>evere Sepsis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>
                <a:latin typeface="Palatino Linotype" panose="02040502050505030304" pitchFamily="18" charset="0"/>
              </a:rPr>
              <a:t>S</a:t>
            </a:r>
            <a:r>
              <a:rPr lang="en-RS" i="1">
                <a:latin typeface="Palatino Linotype" panose="02040502050505030304" pitchFamily="18" charset="0"/>
              </a:rPr>
              <a:t>eptic Shock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E151533-CA5E-0228-A294-5A345E9DB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8974C6-1EA7-57D9-163D-EDFE0F9E3A0E}"/>
              </a:ext>
            </a:extLst>
          </p:cNvPr>
          <p:cNvSpPr txBox="1"/>
          <p:nvPr/>
        </p:nvSpPr>
        <p:spPr>
          <a:xfrm>
            <a:off x="5036546" y="2070386"/>
            <a:ext cx="57838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Palatino Linotype" panose="02040502050505030304" pitchFamily="18" charset="0"/>
              </a:rPr>
              <a:t>S</a:t>
            </a:r>
            <a:r>
              <a:rPr lang="en-RS" sz="2800" b="1" dirty="0">
                <a:latin typeface="Palatino Linotype" panose="02040502050505030304" pitchFamily="18" charset="0"/>
              </a:rPr>
              <a:t>evere sepsis </a:t>
            </a:r>
            <a:r>
              <a:rPr lang="en-RS" sz="2800" dirty="0">
                <a:latin typeface="Palatino Linotype" panose="02040502050505030304" pitchFamily="18" charset="0"/>
              </a:rPr>
              <a:t>- </a:t>
            </a:r>
            <a:r>
              <a:rPr lang="en-GB" sz="2800" dirty="0">
                <a:solidFill>
                  <a:srgbClr val="040C28"/>
                </a:solidFill>
                <a:latin typeface="Palatino Linotype" panose="02040502050505030304" pitchFamily="18" charset="0"/>
              </a:rPr>
              <a:t>S</a:t>
            </a:r>
            <a:r>
              <a:rPr lang="en-GB" sz="2800" b="0" i="0" dirty="0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epsis associated with organ dysfunction, hypoperfusion, or hypotension</a:t>
            </a:r>
            <a:r>
              <a:rPr lang="en-RS" sz="2800" b="0" i="0" dirty="0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.</a:t>
            </a:r>
          </a:p>
          <a:p>
            <a:endParaRPr lang="en-RS" sz="2800" dirty="0">
              <a:solidFill>
                <a:srgbClr val="040C28"/>
              </a:solidFill>
              <a:latin typeface="Palatino Linotype" panose="02040502050505030304" pitchFamily="18" charset="0"/>
            </a:endParaRPr>
          </a:p>
          <a:p>
            <a:r>
              <a:rPr lang="en-RS" sz="2800" b="1" dirty="0">
                <a:solidFill>
                  <a:srgbClr val="040C28"/>
                </a:solidFill>
                <a:latin typeface="Palatino Linotype" panose="02040502050505030304" pitchFamily="18" charset="0"/>
              </a:rPr>
              <a:t>Septic shock </a:t>
            </a:r>
            <a:r>
              <a:rPr lang="en-RS" sz="2800" dirty="0">
                <a:solidFill>
                  <a:srgbClr val="040C28"/>
                </a:solidFill>
                <a:latin typeface="Palatino Linotype" panose="02040502050505030304" pitchFamily="18" charset="0"/>
              </a:rPr>
              <a:t>- </a:t>
            </a:r>
            <a:r>
              <a:rPr lang="en-GB" sz="2800" b="0" i="0" dirty="0">
                <a:solidFill>
                  <a:srgbClr val="080808"/>
                </a:solidFill>
                <a:effectLst/>
                <a:latin typeface="Palatino Linotype" panose="02040502050505030304" pitchFamily="18" charset="0"/>
              </a:rPr>
              <a:t>This is a dramatic drop in blood pressure that can damage the lungs, kidneys, liver and other organs. When the damage is severe, it can lead to death</a:t>
            </a:r>
            <a:r>
              <a:rPr lang="en-GB" sz="2800" b="0" i="0" dirty="0">
                <a:solidFill>
                  <a:srgbClr val="080808"/>
                </a:solidFill>
                <a:effectLst/>
                <a:latin typeface="mayo-sans"/>
              </a:rPr>
              <a:t>.</a:t>
            </a:r>
            <a:endParaRPr lang="en-RS" sz="2800" dirty="0"/>
          </a:p>
        </p:txBody>
      </p:sp>
    </p:spTree>
    <p:extLst>
      <p:ext uri="{BB962C8B-B14F-4D97-AF65-F5344CB8AC3E}">
        <p14:creationId xmlns:p14="http://schemas.microsoft.com/office/powerpoint/2010/main" val="25361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493CA-CAB9-4C23-1AEB-DCF5B132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B5BD6-83CC-1B56-4B99-5301D821C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24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b="0" i="0" u="sng" dirty="0" err="1">
                <a:effectLst/>
                <a:latin typeface="Palatino Linotype" panose="02040502050505030304" pitchFamily="18" charset="0"/>
              </a:rPr>
              <a:t>Bacteremia</a:t>
            </a:r>
            <a:r>
              <a:rPr lang="en-GB" b="0" i="0" dirty="0">
                <a:effectLst/>
                <a:latin typeface="Palatino Linotype" panose="02040502050505030304" pitchFamily="18" charset="0"/>
              </a:rPr>
              <a:t> is the presence of bacteria in the bloodstream.</a:t>
            </a:r>
            <a:endParaRPr lang="en-GB" dirty="0">
              <a:latin typeface="Palatino Linotype" panose="0204050205050503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b="0" i="0" u="sng" dirty="0" err="1">
                <a:solidFill>
                  <a:srgbClr val="202124"/>
                </a:solidFill>
                <a:effectLst/>
                <a:latin typeface="Palatino Linotype" panose="02040502050505030304" pitchFamily="18" charset="0"/>
              </a:rPr>
              <a:t>Septicemia</a:t>
            </a:r>
            <a:r>
              <a:rPr lang="en-GB" b="0" i="0" dirty="0">
                <a:solidFill>
                  <a:srgbClr val="202124"/>
                </a:solidFill>
                <a:effectLst/>
                <a:latin typeface="Palatino Linotype" panose="02040502050505030304" pitchFamily="18" charset="0"/>
              </a:rPr>
              <a:t>, or sepsis, is </a:t>
            </a:r>
            <a:r>
              <a:rPr lang="en-GB" b="0" i="0" dirty="0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the clinical name for blood poisoning by bacteria</a:t>
            </a:r>
            <a:r>
              <a:rPr lang="en-GB" b="0" i="0" dirty="0">
                <a:solidFill>
                  <a:srgbClr val="202124"/>
                </a:solidFill>
                <a:effectLst/>
                <a:latin typeface="Palatino Linotype" panose="0204050205050503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GB" b="0" i="0" u="sng" dirty="0" err="1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Toxemia</a:t>
            </a:r>
            <a:r>
              <a:rPr lang="en-GB" b="0" i="0" dirty="0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 (blood poisoning), condition in which the blood contains bacterial toxins disseminated from a local source of infection or metabolic toxins resulting from organ failure or other disease. </a:t>
            </a:r>
          </a:p>
          <a:p>
            <a:pPr>
              <a:buFont typeface="Wingdings" pitchFamily="2" charset="2"/>
              <a:buChar char="Ø"/>
            </a:pPr>
            <a:r>
              <a:rPr lang="en-GB" u="sng" dirty="0" err="1">
                <a:latin typeface="Palatino Linotype" panose="02040502050505030304" pitchFamily="18" charset="0"/>
              </a:rPr>
              <a:t>Pyemia</a:t>
            </a:r>
            <a:r>
              <a:rPr lang="en-GB" dirty="0">
                <a:latin typeface="Palatino Linotype" panose="02040502050505030304" pitchFamily="18" charset="0"/>
              </a:rPr>
              <a:t> </a:t>
            </a:r>
            <a:r>
              <a:rPr lang="en-GB" b="0" i="0" dirty="0">
                <a:solidFill>
                  <a:srgbClr val="040C28"/>
                </a:solidFill>
                <a:effectLst/>
                <a:latin typeface="Palatino Linotype" panose="02040502050505030304" pitchFamily="18" charset="0"/>
              </a:rPr>
              <a:t>a form of blood poisoning caused by the presence in the blood of pus-producing microorganisms that are carried to various parts of the body, producing multiple abscesses, fever…</a:t>
            </a:r>
            <a:endParaRPr lang="en-GB" b="0" i="0" dirty="0">
              <a:effectLst/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434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9E97B-C10B-0DC4-1A8E-74461F791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Sepsis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and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Septic</a:t>
            </a:r>
            <a:r>
              <a:rPr lang="sr-Latn-RS" altLang="en-RS" sz="4400" dirty="0">
                <a:solidFill>
                  <a:schemeClr val="tx1"/>
                </a:solidFill>
                <a:latin typeface="Palatino Linotype" panose="02040502050505030304" pitchFamily="18" charset="0"/>
              </a:rPr>
              <a:t> </a:t>
            </a:r>
            <a:r>
              <a:rPr lang="sr-Latn-RS" altLang="en-RS" sz="4400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Shock</a:t>
            </a:r>
            <a:endParaRPr lang="en-R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D175FCD2-D472-2011-DAE3-7C957F08D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43" y="1569502"/>
            <a:ext cx="3659360" cy="4115201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79ACD4-C75F-519E-555C-B4A80326D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4207" y="1569502"/>
            <a:ext cx="8137793" cy="5288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altLang="en-RS" dirty="0">
                <a:latin typeface="Palatino Linotype" panose="02040502050505030304" pitchFamily="18" charset="0"/>
              </a:rPr>
              <a:t>Most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common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cause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sepsis</a:t>
            </a:r>
            <a:r>
              <a:rPr lang="sr-Latn-RS" altLang="en-RS" sz="2800" dirty="0">
                <a:latin typeface="Palatino Linotype" panose="02040502050505030304" pitchFamily="18" charset="0"/>
              </a:rPr>
              <a:t>: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sr-Latn-RS" altLang="en-RS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RS" altLang="en-RS" sz="2800" i="1" dirty="0" err="1">
                <a:latin typeface="Palatino Linotype" panose="02040502050505030304" pitchFamily="18" charset="0"/>
              </a:rPr>
              <a:t>Streptococcus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i="1" dirty="0" err="1">
                <a:latin typeface="Palatino Linotype" panose="02040502050505030304" pitchFamily="18" charset="0"/>
              </a:rPr>
              <a:t>p</a:t>
            </a:r>
            <a:r>
              <a:rPr lang="en-US" altLang="en-RS" sz="2800" i="1" dirty="0">
                <a:latin typeface="Palatino Linotype" panose="02040502050505030304" pitchFamily="18" charset="0"/>
              </a:rPr>
              <a:t>y</a:t>
            </a:r>
            <a:r>
              <a:rPr lang="sr-Latn-RS" altLang="en-RS" sz="2800" i="1" dirty="0" err="1">
                <a:latin typeface="Palatino Linotype" panose="02040502050505030304" pitchFamily="18" charset="0"/>
              </a:rPr>
              <a:t>ogenes</a:t>
            </a:r>
            <a:endParaRPr lang="sr-Latn-RS" altLang="en-RS" sz="2800" i="1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RS" altLang="en-RS" sz="2800" i="1" dirty="0" err="1">
                <a:latin typeface="Palatino Linotype" panose="02040502050505030304" pitchFamily="18" charset="0"/>
              </a:rPr>
              <a:t>Staphylococcus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i="1" dirty="0" err="1">
                <a:latin typeface="Palatino Linotype" panose="02040502050505030304" pitchFamily="18" charset="0"/>
              </a:rPr>
              <a:t>aureus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</a:t>
            </a:r>
          </a:p>
          <a:p>
            <a:pPr lvl="1">
              <a:lnSpc>
                <a:spcPct val="80000"/>
              </a:lnSpc>
            </a:pPr>
            <a:endParaRPr lang="sr-Latn-RS" altLang="en-RS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RS" altLang="en-RS" sz="2800" i="1" dirty="0" err="1">
                <a:latin typeface="Palatino Linotype" panose="02040502050505030304" pitchFamily="18" charset="0"/>
              </a:rPr>
              <a:t>Escherichia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coli</a:t>
            </a:r>
          </a:p>
          <a:p>
            <a:pPr lvl="1">
              <a:lnSpc>
                <a:spcPct val="80000"/>
              </a:lnSpc>
            </a:pPr>
            <a:endParaRPr lang="sr-Latn-RS" altLang="en-RS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RS" altLang="en-RS" sz="2800" i="1" dirty="0" err="1">
                <a:latin typeface="Palatino Linotype" panose="02040502050505030304" pitchFamily="18" charset="0"/>
              </a:rPr>
              <a:t>Bacteroides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i="1" dirty="0" err="1">
                <a:latin typeface="Palatino Linotype" panose="02040502050505030304" pitchFamily="18" charset="0"/>
              </a:rPr>
              <a:t>fragilis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</a:p>
          <a:p>
            <a:pPr lvl="1">
              <a:lnSpc>
                <a:spcPct val="80000"/>
              </a:lnSpc>
            </a:pPr>
            <a:endParaRPr lang="sr-Latn-RS" altLang="en-RS" sz="2800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endParaRPr lang="sr-Latn-RS" altLang="en-RS" sz="2800" dirty="0">
              <a:latin typeface="Palatino Linotype" panose="0204050205050503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sr-Latn-RS" altLang="en-RS" sz="2800" i="1" dirty="0" err="1">
                <a:latin typeface="Palatino Linotype" panose="02040502050505030304" pitchFamily="18" charset="0"/>
              </a:rPr>
              <a:t>Pseudomonas</a:t>
            </a:r>
            <a:r>
              <a:rPr lang="sr-Latn-RS" altLang="en-RS" sz="2800" i="1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i="1" dirty="0" err="1">
                <a:latin typeface="Palatino Linotype" panose="02040502050505030304" pitchFamily="18" charset="0"/>
              </a:rPr>
              <a:t>aeruginosa</a:t>
            </a:r>
            <a:endParaRPr lang="sr-Latn-RS" altLang="en-RS" sz="2800" dirty="0">
              <a:latin typeface="Palatino Linotype" panose="02040502050505030304" pitchFamily="18" charset="0"/>
            </a:endParaRPr>
          </a:p>
          <a:p>
            <a:endParaRPr lang="en-R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F26824-7BD2-D5F7-B992-695DCD49B3CF}"/>
              </a:ext>
            </a:extLst>
          </p:cNvPr>
          <p:cNvSpPr txBox="1"/>
          <p:nvPr/>
        </p:nvSpPr>
        <p:spPr>
          <a:xfrm>
            <a:off x="429659" y="5807631"/>
            <a:ext cx="3360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0" dirty="0">
                <a:solidFill>
                  <a:srgbClr val="202122"/>
                </a:solidFill>
                <a:effectLst/>
                <a:latin typeface="Palatino Linotype" panose="02040502050505030304" pitchFamily="18" charset="0"/>
              </a:rPr>
              <a:t>Ignaz Philipp Semmelweis</a:t>
            </a:r>
          </a:p>
        </p:txBody>
      </p:sp>
    </p:spTree>
    <p:extLst>
      <p:ext uri="{BB962C8B-B14F-4D97-AF65-F5344CB8AC3E}">
        <p14:creationId xmlns:p14="http://schemas.microsoft.com/office/powerpoint/2010/main" val="301428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887EE-C69D-74E6-BBF8-266981A1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Etiopathogenesis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3F3DC-C13C-A414-F580-568A79D5A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b="0" i="0" dirty="0">
                <a:effectLst/>
                <a:latin typeface="Palatino Linotype" panose="02040502050505030304" pitchFamily="18" charset="0"/>
              </a:rPr>
              <a:t>Infections that lead to sepsis are usually local, most often start in the lung, urinary tract, skin, or gastrointestinal tract. </a:t>
            </a:r>
          </a:p>
          <a:p>
            <a:pPr>
              <a:lnSpc>
                <a:spcPct val="90000"/>
              </a:lnSpc>
            </a:pPr>
            <a:r>
              <a:rPr lang="sr-Latn-RS" altLang="en-RS" dirty="0" err="1">
                <a:latin typeface="Palatino Linotype" panose="02040502050505030304" pitchFamily="18" charset="0"/>
              </a:rPr>
              <a:t>Tissue</a:t>
            </a:r>
            <a:r>
              <a:rPr lang="sr-Latn-RS" altLang="en-RS" dirty="0">
                <a:latin typeface="Palatino Linotype" panose="02040502050505030304" pitchFamily="18" charset="0"/>
              </a:rPr>
              <a:t> </a:t>
            </a:r>
            <a:r>
              <a:rPr lang="sr-Latn-RS" altLang="en-RS" dirty="0" err="1">
                <a:latin typeface="Palatino Linotype" panose="02040502050505030304" pitchFamily="18" charset="0"/>
              </a:rPr>
              <a:t>infection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>
              <a:lnSpc>
                <a:spcPct val="90000"/>
              </a:lnSpc>
            </a:pPr>
            <a:r>
              <a:rPr lang="en-GB" b="0" i="0" dirty="0">
                <a:effectLst/>
                <a:latin typeface="Palatino Linotype" panose="02040502050505030304" pitchFamily="18" charset="0"/>
              </a:rPr>
              <a:t>IV line contamination</a:t>
            </a:r>
            <a:endParaRPr lang="sr-Latn-RS" b="0" i="0" dirty="0">
              <a:effectLst/>
              <a:latin typeface="Palatino Linotype" panose="02040502050505030304" pitchFamily="18" charset="0"/>
            </a:endParaRPr>
          </a:p>
          <a:p>
            <a:pPr>
              <a:lnSpc>
                <a:spcPct val="90000"/>
              </a:lnSpc>
            </a:pPr>
            <a:r>
              <a:rPr lang="en-GB" dirty="0">
                <a:latin typeface="Palatino Linotype" panose="02040502050505030304" pitchFamily="18" charset="0"/>
              </a:rPr>
              <a:t>B</a:t>
            </a:r>
            <a:r>
              <a:rPr lang="en-GB" i="0" u="none" strike="noStrike" dirty="0">
                <a:effectLst/>
                <a:latin typeface="Palatino Linotype" panose="02040502050505030304" pitchFamily="18" charset="0"/>
              </a:rPr>
              <a:t>reach in epithelial barrier</a:t>
            </a:r>
            <a:endParaRPr lang="sr-Latn-RS" altLang="en-RS" dirty="0">
              <a:latin typeface="Palatino Linotype" panose="02040502050505030304" pitchFamily="18" charset="0"/>
            </a:endParaRPr>
          </a:p>
          <a:p>
            <a:pPr marL="0" indent="0">
              <a:buNone/>
            </a:pP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58512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40039-D399-4C59-E728-E0485BA85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b="0" i="0" u="none" strike="noStrike" dirty="0">
                <a:effectLst/>
                <a:latin typeface="Palatino Linotype" panose="02040502050505030304" pitchFamily="18" charset="0"/>
              </a:rPr>
              <a:t>For the emergence of sepsis, several factors are required:</a:t>
            </a:r>
          </a:p>
          <a:p>
            <a:pPr marL="0" indent="0">
              <a:lnSpc>
                <a:spcPct val="90000"/>
              </a:lnSpc>
              <a:buNone/>
            </a:pPr>
            <a:endParaRPr lang="sr-Latn-RS" altLang="en-RS" dirty="0">
              <a:latin typeface="Palatino Linotype" panose="0204050205050503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Latn-RS" altLang="en-RS" sz="2800" dirty="0" err="1">
                <a:latin typeface="Palatino Linotype" panose="02040502050505030304" pitchFamily="18" charset="0"/>
              </a:rPr>
              <a:t>Large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number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microbes</a:t>
            </a:r>
            <a:r>
              <a:rPr lang="sr-Latn-RS" altLang="en-RS" sz="2800" dirty="0">
                <a:latin typeface="Palatino Linotype" panose="02040502050505030304" pitchFamily="18" charset="0"/>
              </a:rPr>
              <a:t>,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high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resistance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microbes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and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defect</a:t>
            </a:r>
            <a:r>
              <a:rPr lang="sr-Latn-RS" altLang="en-RS" sz="2800" dirty="0">
                <a:latin typeface="Palatino Linotype" panose="02040502050505030304" pitchFamily="18" charset="0"/>
              </a:rPr>
              <a:t> in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the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host’s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defense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mechanisms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sr-Latn-RS" altLang="en-RS" sz="2800" dirty="0">
              <a:latin typeface="Palatino Linotype" panose="0204050205050503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sr-Latn-RS" altLang="en-RS" sz="2800" dirty="0" err="1">
                <a:latin typeface="Palatino Linotype" panose="02040502050505030304" pitchFamily="18" charset="0"/>
              </a:rPr>
              <a:t>Presence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microbe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products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that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can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induce</a:t>
            </a:r>
            <a:r>
              <a:rPr lang="sr-Latn-RS" altLang="en-RS" sz="2800" dirty="0">
                <a:latin typeface="Palatino Linotype" panose="02040502050505030304" pitchFamily="18" charset="0"/>
              </a:rPr>
              <a:t> a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strong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production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of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sr-Latn-RS" altLang="en-RS" sz="2800" dirty="0" err="1">
                <a:latin typeface="Palatino Linotype" panose="02040502050505030304" pitchFamily="18" charset="0"/>
              </a:rPr>
              <a:t>cytokines</a:t>
            </a:r>
            <a:r>
              <a:rPr lang="sr-Latn-RS" altLang="en-RS" sz="2800" dirty="0">
                <a:latin typeface="Palatino Linotype" panose="02040502050505030304" pitchFamily="18" charset="0"/>
              </a:rPr>
              <a:t>.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sr-Latn-RS" altLang="en-RS" sz="2800" dirty="0">
              <a:latin typeface="Palatino Linotype" panose="0204050205050503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sz="2800" dirty="0">
                <a:latin typeface="Palatino Linotype" panose="02040502050505030304" pitchFamily="18" charset="0"/>
              </a:rPr>
              <a:t>Dissemination of the causative agent</a:t>
            </a:r>
            <a:br>
              <a:rPr lang="en-GB" sz="2800" dirty="0">
                <a:latin typeface="Palatino Linotype" panose="02040502050505030304" pitchFamily="18" charset="0"/>
              </a:rPr>
            </a:br>
            <a:r>
              <a:rPr lang="sr-Latn-RS" sz="2800" dirty="0" err="1">
                <a:latin typeface="Palatino Linotype" panose="02040502050505030304" pitchFamily="18" charset="0"/>
              </a:rPr>
              <a:t>and</a:t>
            </a:r>
            <a:r>
              <a:rPr lang="sr-Latn-RS" sz="2800" dirty="0">
                <a:latin typeface="Palatino Linotype" panose="02040502050505030304" pitchFamily="18" charset="0"/>
              </a:rPr>
              <a:t>/</a:t>
            </a:r>
            <a:r>
              <a:rPr lang="sr-Latn-RS" sz="2800" dirty="0" err="1">
                <a:latin typeface="Palatino Linotype" panose="02040502050505030304" pitchFamily="18" charset="0"/>
              </a:rPr>
              <a:t>or</a:t>
            </a:r>
            <a:r>
              <a:rPr lang="sr-Latn-RS" altLang="en-RS" sz="2800" dirty="0">
                <a:latin typeface="Palatino Linotype" panose="02040502050505030304" pitchFamily="18" charset="0"/>
              </a:rPr>
              <a:t> </a:t>
            </a:r>
            <a:r>
              <a:rPr lang="en-GB" sz="2800" dirty="0">
                <a:latin typeface="Palatino Linotype" panose="02040502050505030304" pitchFamily="18" charset="0"/>
              </a:rPr>
              <a:t>their products, most often through circulation</a:t>
            </a:r>
            <a:r>
              <a:rPr lang="en-GB" dirty="0"/>
              <a:t/>
            </a:r>
            <a:br>
              <a:rPr lang="en-GB" dirty="0"/>
            </a:br>
            <a:endParaRPr lang="en-R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814807-2235-D525-DBD1-C7B792398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RS" dirty="0">
                <a:latin typeface="Palatino Linotype" panose="02040502050505030304" pitchFamily="18" charset="0"/>
              </a:rPr>
              <a:t>Etiopathogenesis</a:t>
            </a:r>
          </a:p>
        </p:txBody>
      </p:sp>
    </p:spTree>
    <p:extLst>
      <p:ext uri="{BB962C8B-B14F-4D97-AF65-F5344CB8AC3E}">
        <p14:creationId xmlns:p14="http://schemas.microsoft.com/office/powerpoint/2010/main" val="2161399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2625</TotalTime>
  <Words>1451</Words>
  <Application>Microsoft Office PowerPoint</Application>
  <PresentationFormat>Widescreen</PresentationFormat>
  <Paragraphs>161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mayo-sans</vt:lpstr>
      <vt:lpstr>Palatino Linotype</vt:lpstr>
      <vt:lpstr>Wingdings</vt:lpstr>
      <vt:lpstr>Office Theme</vt:lpstr>
      <vt:lpstr>Sepsis and Septic Shock &amp; Inflammatory Bowel Diseases (IBDs)</vt:lpstr>
      <vt:lpstr>Sepsis and Septic Shock</vt:lpstr>
      <vt:lpstr>Sepsis and Septic Shock</vt:lpstr>
      <vt:lpstr>Sepsis and Septic Shock</vt:lpstr>
      <vt:lpstr>Sepsis and Septic Shock</vt:lpstr>
      <vt:lpstr>Sepsis and Septic Shock</vt:lpstr>
      <vt:lpstr>Sepsis and Septic Shock</vt:lpstr>
      <vt:lpstr>Etiopathogenesis</vt:lpstr>
      <vt:lpstr>Etiopathogenesis</vt:lpstr>
      <vt:lpstr>Etiopathogenesis</vt:lpstr>
      <vt:lpstr>Etiopathogenesis</vt:lpstr>
      <vt:lpstr>Etiopathogenesis</vt:lpstr>
      <vt:lpstr>Etiopathogenesis</vt:lpstr>
      <vt:lpstr>Effects of TNF Depending on Concentration</vt:lpstr>
      <vt:lpstr>PowerPoint Presentation</vt:lpstr>
      <vt:lpstr>Symptoms of Sepsis</vt:lpstr>
      <vt:lpstr>PowerPoint Presentation</vt:lpstr>
      <vt:lpstr>PowerPoint Presentation</vt:lpstr>
      <vt:lpstr>Inflammatory Bowel Diseases (IBDs)</vt:lpstr>
      <vt:lpstr>Inflammatory Bowel Diseases (IBDs)</vt:lpstr>
      <vt:lpstr>Ulcerative colitis (UC)</vt:lpstr>
      <vt:lpstr>Crohn's disease (CD)</vt:lpstr>
      <vt:lpstr>PowerPoint Presentation</vt:lpstr>
      <vt:lpstr>IBDs symptoms</vt:lpstr>
      <vt:lpstr>IBDs Etiopathogenesis</vt:lpstr>
      <vt:lpstr>PowerPoint Presentation</vt:lpstr>
      <vt:lpstr>Etiological Factors</vt:lpstr>
      <vt:lpstr>Internal Factors - Genetics</vt:lpstr>
      <vt:lpstr>Ulcerative Colitis – Genetic Factors</vt:lpstr>
      <vt:lpstr>Crohn's Disease – Genetic Factors</vt:lpstr>
      <vt:lpstr>PowerPoint Presentation</vt:lpstr>
      <vt:lpstr>PowerPoint Presentation</vt:lpstr>
      <vt:lpstr>PowerPoint Presentation</vt:lpstr>
      <vt:lpstr>IBDs Diagnosis</vt:lpstr>
      <vt:lpstr>Therapy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Sepsis and Septic Shock &amp; Inflammatory Bowel Diseases (IBDs)</dc:title>
  <dc:creator>Microsoft Office User</dc:creator>
  <cp:lastModifiedBy>Mikrobiologija</cp:lastModifiedBy>
  <cp:revision>11</cp:revision>
  <dcterms:created xsi:type="dcterms:W3CDTF">2023-12-22T22:09:14Z</dcterms:created>
  <dcterms:modified xsi:type="dcterms:W3CDTF">2023-12-25T11:09:36Z</dcterms:modified>
</cp:coreProperties>
</file>